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7" r:id="rId2"/>
    <p:sldMasterId id="2147483700" r:id="rId3"/>
    <p:sldMasterId id="2147483739" r:id="rId4"/>
  </p:sldMasterIdLst>
  <p:notesMasterIdLst>
    <p:notesMasterId r:id="rId40"/>
  </p:notesMasterIdLst>
  <p:sldIdLst>
    <p:sldId id="331" r:id="rId5"/>
    <p:sldId id="256" r:id="rId6"/>
    <p:sldId id="358" r:id="rId7"/>
    <p:sldId id="360" r:id="rId8"/>
    <p:sldId id="354" r:id="rId9"/>
    <p:sldId id="318" r:id="rId10"/>
    <p:sldId id="332" r:id="rId11"/>
    <p:sldId id="362" r:id="rId12"/>
    <p:sldId id="363" r:id="rId13"/>
    <p:sldId id="364" r:id="rId14"/>
    <p:sldId id="365" r:id="rId15"/>
    <p:sldId id="367" r:id="rId16"/>
    <p:sldId id="379" r:id="rId17"/>
    <p:sldId id="370" r:id="rId18"/>
    <p:sldId id="372" r:id="rId19"/>
    <p:sldId id="350" r:id="rId20"/>
    <p:sldId id="371" r:id="rId21"/>
    <p:sldId id="334" r:id="rId22"/>
    <p:sldId id="336" r:id="rId23"/>
    <p:sldId id="352" r:id="rId24"/>
    <p:sldId id="337" r:id="rId25"/>
    <p:sldId id="338" r:id="rId26"/>
    <p:sldId id="339" r:id="rId27"/>
    <p:sldId id="340" r:id="rId28"/>
    <p:sldId id="341" r:id="rId29"/>
    <p:sldId id="342" r:id="rId30"/>
    <p:sldId id="374" r:id="rId31"/>
    <p:sldId id="373" r:id="rId32"/>
    <p:sldId id="375" r:id="rId33"/>
    <p:sldId id="376" r:id="rId34"/>
    <p:sldId id="349" r:id="rId35"/>
    <p:sldId id="377" r:id="rId36"/>
    <p:sldId id="357" r:id="rId37"/>
    <p:sldId id="378" r:id="rId38"/>
    <p:sldId id="359" r:id="rId39"/>
  </p:sldIdLst>
  <p:sldSz cx="9144000" cy="6858000" type="screen4x3"/>
  <p:notesSz cx="6718300" cy="985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0795E641-259E-48E4-B95A-C63B5BBB168E}">
          <p14:sldIdLst>
            <p14:sldId id="331"/>
            <p14:sldId id="256"/>
            <p14:sldId id="358"/>
            <p14:sldId id="360"/>
            <p14:sldId id="354"/>
            <p14:sldId id="318"/>
            <p14:sldId id="332"/>
            <p14:sldId id="362"/>
            <p14:sldId id="363"/>
            <p14:sldId id="364"/>
            <p14:sldId id="365"/>
            <p14:sldId id="367"/>
            <p14:sldId id="379"/>
            <p14:sldId id="370"/>
            <p14:sldId id="372"/>
            <p14:sldId id="350"/>
            <p14:sldId id="371"/>
            <p14:sldId id="334"/>
            <p14:sldId id="336"/>
            <p14:sldId id="352"/>
            <p14:sldId id="337"/>
            <p14:sldId id="338"/>
            <p14:sldId id="339"/>
            <p14:sldId id="340"/>
            <p14:sldId id="341"/>
            <p14:sldId id="342"/>
            <p14:sldId id="374"/>
            <p14:sldId id="373"/>
            <p14:sldId id="375"/>
            <p14:sldId id="376"/>
            <p14:sldId id="349"/>
            <p14:sldId id="377"/>
            <p14:sldId id="357"/>
            <p14:sldId id="378"/>
            <p14:sldId id="3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20" autoAdjust="0"/>
  </p:normalViewPr>
  <p:slideViewPr>
    <p:cSldViewPr>
      <p:cViewPr varScale="1">
        <p:scale>
          <a:sx n="88" d="100"/>
          <a:sy n="88" d="100"/>
        </p:scale>
        <p:origin x="-912" y="-102"/>
      </p:cViewPr>
      <p:guideLst>
        <p:guide orient="horz" pos="216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3" name="PlaceHolder 1"/>
          <p:cNvSpPr>
            <a:spLocks noGrp="1"/>
          </p:cNvSpPr>
          <p:nvPr>
            <p:ph type="body"/>
          </p:nvPr>
        </p:nvSpPr>
        <p:spPr>
          <a:xfrm>
            <a:off x="777240" y="4777560"/>
            <a:ext cx="6217560" cy="4525920"/>
          </a:xfrm>
          <a:prstGeom prst="rect">
            <a:avLst/>
          </a:prstGeom>
        </p:spPr>
        <p:txBody>
          <a:bodyPr lIns="0" tIns="0" rIns="0" bIns="0"/>
          <a:lstStyle/>
          <a:p>
            <a:r>
              <a:rPr lang="en-US" sz="2000" spc="-1">
                <a:latin typeface="Arial"/>
              </a:rPr>
              <a:t>Click to edit the notes format</a:t>
            </a:r>
            <a:endParaRPr/>
          </a:p>
        </p:txBody>
      </p:sp>
      <p:sp>
        <p:nvSpPr>
          <p:cNvPr id="404" name="PlaceHolder 2"/>
          <p:cNvSpPr>
            <a:spLocks noGrp="1"/>
          </p:cNvSpPr>
          <p:nvPr>
            <p:ph type="hdr"/>
          </p:nvPr>
        </p:nvSpPr>
        <p:spPr>
          <a:xfrm>
            <a:off x="0" y="0"/>
            <a:ext cx="3372840" cy="502560"/>
          </a:xfrm>
          <a:prstGeom prst="rect">
            <a:avLst/>
          </a:prstGeom>
        </p:spPr>
        <p:txBody>
          <a:bodyPr lIns="0" tIns="0" rIns="0" bIns="0"/>
          <a:lstStyle/>
          <a:p>
            <a:r>
              <a:rPr lang="en-US" sz="1400" spc="-1">
                <a:latin typeface="Times New Roman"/>
              </a:rPr>
              <a:t>&lt;header&gt;</a:t>
            </a:r>
            <a:endParaRPr/>
          </a:p>
        </p:txBody>
      </p:sp>
      <p:sp>
        <p:nvSpPr>
          <p:cNvPr id="405" name="PlaceHolder 3"/>
          <p:cNvSpPr>
            <a:spLocks noGrp="1"/>
          </p:cNvSpPr>
          <p:nvPr>
            <p:ph type="dt"/>
          </p:nvPr>
        </p:nvSpPr>
        <p:spPr>
          <a:xfrm>
            <a:off x="4399200" y="0"/>
            <a:ext cx="3372840" cy="502560"/>
          </a:xfrm>
          <a:prstGeom prst="rect">
            <a:avLst/>
          </a:prstGeom>
        </p:spPr>
        <p:txBody>
          <a:bodyPr lIns="0" tIns="0" rIns="0" bIns="0"/>
          <a:lstStyle/>
          <a:p>
            <a:pPr algn="r"/>
            <a:r>
              <a:rPr lang="en-US" sz="1400" spc="-1">
                <a:latin typeface="Times New Roman"/>
              </a:rPr>
              <a:t>&lt;date/time&gt;</a:t>
            </a:r>
            <a:endParaRPr/>
          </a:p>
        </p:txBody>
      </p:sp>
      <p:sp>
        <p:nvSpPr>
          <p:cNvPr id="406" name="PlaceHolder 4"/>
          <p:cNvSpPr>
            <a:spLocks noGrp="1"/>
          </p:cNvSpPr>
          <p:nvPr>
            <p:ph type="ftr"/>
          </p:nvPr>
        </p:nvSpPr>
        <p:spPr>
          <a:xfrm>
            <a:off x="0" y="9555480"/>
            <a:ext cx="3372840" cy="502560"/>
          </a:xfrm>
          <a:prstGeom prst="rect">
            <a:avLst/>
          </a:prstGeom>
        </p:spPr>
        <p:txBody>
          <a:bodyPr lIns="0" tIns="0" rIns="0" bIns="0" anchor="b"/>
          <a:lstStyle/>
          <a:p>
            <a:r>
              <a:rPr lang="en-US" sz="1400" spc="-1">
                <a:latin typeface="Times New Roman"/>
              </a:rPr>
              <a:t>&lt;footer&gt;</a:t>
            </a:r>
            <a:endParaRPr/>
          </a:p>
        </p:txBody>
      </p:sp>
      <p:sp>
        <p:nvSpPr>
          <p:cNvPr id="407" name="PlaceHolder 5"/>
          <p:cNvSpPr>
            <a:spLocks noGrp="1"/>
          </p:cNvSpPr>
          <p:nvPr>
            <p:ph type="sldNum"/>
          </p:nvPr>
        </p:nvSpPr>
        <p:spPr>
          <a:xfrm>
            <a:off x="4399200" y="9555480"/>
            <a:ext cx="3372840" cy="502560"/>
          </a:xfrm>
          <a:prstGeom prst="rect">
            <a:avLst/>
          </a:prstGeom>
        </p:spPr>
        <p:txBody>
          <a:bodyPr lIns="0" tIns="0" rIns="0" bIns="0" anchor="b"/>
          <a:lstStyle/>
          <a:p>
            <a:pPr algn="r"/>
            <a:fld id="{E6FEABF4-206B-4F17-A109-8BEDE1F9E8AB}" type="slidenum">
              <a:rPr lang="en-US" sz="1400" spc="-1">
                <a:latin typeface="Times New Roman"/>
              </a:rPr>
              <a:t>‹Nº›</a:t>
            </a:fld>
            <a:endParaRPr/>
          </a:p>
        </p:txBody>
      </p:sp>
    </p:spTree>
    <p:extLst>
      <p:ext uri="{BB962C8B-B14F-4D97-AF65-F5344CB8AC3E}">
        <p14:creationId xmlns:p14="http://schemas.microsoft.com/office/powerpoint/2010/main" val="1637942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In</a:t>
            </a:r>
            <a:r>
              <a:rPr lang="en-US" baseline="0" dirty="0" smtClean="0"/>
              <a:t> this talk we would like to present how </a:t>
            </a:r>
            <a:r>
              <a:rPr lang="en-US" baseline="0" dirty="0" err="1" smtClean="0"/>
              <a:t>ScipionBox</a:t>
            </a:r>
            <a:r>
              <a:rPr lang="en-US" baseline="0" dirty="0" smtClean="0"/>
              <a:t> is used at the CNB</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a:t>
            </a:fld>
            <a:endParaRPr lang="en-US"/>
          </a:p>
        </p:txBody>
      </p:sp>
    </p:spTree>
    <p:extLst>
      <p:ext uri="{BB962C8B-B14F-4D97-AF65-F5344CB8AC3E}">
        <p14:creationId xmlns:p14="http://schemas.microsoft.com/office/powerpoint/2010/main" val="1384641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Concurrence</a:t>
            </a:r>
          </a:p>
          <a:p>
            <a:r>
              <a:rPr lang="en-US" dirty="0" smtClean="0"/>
              <a:t>GPU-CPU</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16</a:t>
            </a:fld>
            <a:endParaRPr lang="en-US"/>
          </a:p>
        </p:txBody>
      </p:sp>
    </p:spTree>
    <p:extLst>
      <p:ext uri="{BB962C8B-B14F-4D97-AF65-F5344CB8AC3E}">
        <p14:creationId xmlns:p14="http://schemas.microsoft.com/office/powerpoint/2010/main" val="3311577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s-ES" dirty="0" err="1" smtClean="0"/>
              <a:t>Let</a:t>
            </a:r>
            <a:r>
              <a:rPr lang="es-ES" baseline="0" dirty="0" smtClean="0"/>
              <a:t> </a:t>
            </a:r>
            <a:r>
              <a:rPr lang="es-ES" baseline="0" dirty="0" err="1" smtClean="0"/>
              <a:t>us</a:t>
            </a:r>
            <a:r>
              <a:rPr lang="es-ES" baseline="0" dirty="0" smtClean="0"/>
              <a:t> </a:t>
            </a:r>
            <a:r>
              <a:rPr lang="es-ES" baseline="0" dirty="0" err="1" smtClean="0"/>
              <a:t>now</a:t>
            </a:r>
            <a:r>
              <a:rPr lang="es-ES" baseline="0" dirty="0" smtClean="0"/>
              <a:t> </a:t>
            </a:r>
            <a:r>
              <a:rPr lang="es-ES" baseline="0" dirty="0" err="1" smtClean="0"/>
              <a:t>analyze</a:t>
            </a:r>
            <a:r>
              <a:rPr lang="es-ES" baseline="0" dirty="0" smtClean="0"/>
              <a:t> </a:t>
            </a:r>
            <a:r>
              <a:rPr lang="es-ES" baseline="0" dirty="0" err="1" smtClean="0"/>
              <a:t>the</a:t>
            </a:r>
            <a:r>
              <a:rPr lang="es-ES" baseline="0" dirty="0" smtClean="0"/>
              <a:t> </a:t>
            </a:r>
            <a:r>
              <a:rPr lang="es-ES" baseline="0" dirty="0" err="1" smtClean="0"/>
              <a:t>behaviour</a:t>
            </a:r>
            <a:r>
              <a:rPr lang="es-ES" baseline="0" dirty="0" smtClean="0"/>
              <a:t> of </a:t>
            </a:r>
            <a:r>
              <a:rPr lang="es-ES" baseline="0" dirty="0" err="1" smtClean="0"/>
              <a:t>scipionbox</a:t>
            </a:r>
            <a:r>
              <a:rPr lang="es-ES" baseline="0" dirty="0" smtClean="0"/>
              <a:t> at CNB </a:t>
            </a:r>
            <a:r>
              <a:rPr lang="es-ES" baseline="0" dirty="0" err="1" smtClean="0"/>
              <a:t>from</a:t>
            </a:r>
            <a:r>
              <a:rPr lang="es-ES" baseline="0" dirty="0" smtClean="0"/>
              <a:t> a </a:t>
            </a:r>
            <a:r>
              <a:rPr lang="es-ES" baseline="0" dirty="0" err="1" smtClean="0"/>
              <a:t>developer</a:t>
            </a:r>
            <a:r>
              <a:rPr lang="es-ES" baseline="0" dirty="0" smtClean="0"/>
              <a:t> </a:t>
            </a:r>
            <a:r>
              <a:rPr lang="es-ES" baseline="0" dirty="0" err="1" smtClean="0"/>
              <a:t>point</a:t>
            </a:r>
            <a:r>
              <a:rPr lang="es-ES" baseline="0" dirty="0" smtClean="0"/>
              <a:t> of </a:t>
            </a:r>
            <a:r>
              <a:rPr lang="es-ES" baseline="0" dirty="0" err="1" smtClean="0"/>
              <a:t>view</a:t>
            </a:r>
            <a:endParaRPr dirty="0"/>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What I want to show you here is what</a:t>
            </a:r>
            <a:r>
              <a:rPr lang="en-US" baseline="0" dirty="0" smtClean="0"/>
              <a:t> is the impact of each process in the computer. What we have done is to </a:t>
            </a:r>
            <a:r>
              <a:rPr lang="en-US" baseline="0" dirty="0" err="1" smtClean="0"/>
              <a:t>meassure</a:t>
            </a:r>
            <a:r>
              <a:rPr lang="en-US" baseline="0" dirty="0" smtClean="0"/>
              <a:t> transfer rates, GPU usage etc.</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18</a:t>
            </a:fld>
            <a:endParaRPr lang="en-US"/>
          </a:p>
        </p:txBody>
      </p:sp>
    </p:spTree>
    <p:extLst>
      <p:ext uri="{BB962C8B-B14F-4D97-AF65-F5344CB8AC3E}">
        <p14:creationId xmlns:p14="http://schemas.microsoft.com/office/powerpoint/2010/main" val="1647216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19</a:t>
            </a:fld>
            <a:endParaRPr lang="en-US"/>
          </a:p>
        </p:txBody>
      </p:sp>
    </p:spTree>
    <p:extLst>
      <p:ext uri="{BB962C8B-B14F-4D97-AF65-F5344CB8AC3E}">
        <p14:creationId xmlns:p14="http://schemas.microsoft.com/office/powerpoint/2010/main" val="2760263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People</a:t>
            </a:r>
            <a:r>
              <a:rPr lang="es-ES" dirty="0" smtClean="0"/>
              <a:t> </a:t>
            </a:r>
            <a:r>
              <a:rPr lang="es-ES" dirty="0" err="1" smtClean="0"/>
              <a:t>see</a:t>
            </a:r>
            <a:r>
              <a:rPr lang="es-ES" dirty="0" smtClean="0"/>
              <a:t> </a:t>
            </a:r>
            <a:r>
              <a:rPr lang="es-ES" dirty="0" err="1" smtClean="0"/>
              <a:t>this</a:t>
            </a:r>
            <a:endParaRPr lang="es-ES" dirty="0" smtClean="0"/>
          </a:p>
          <a:p>
            <a:r>
              <a:rPr lang="es-ES" dirty="0" err="1" smtClean="0"/>
              <a:t>What</a:t>
            </a:r>
            <a:r>
              <a:rPr lang="es-ES" dirty="0" smtClean="0"/>
              <a:t> </a:t>
            </a:r>
            <a:r>
              <a:rPr lang="es-ES" dirty="0" err="1" smtClean="0"/>
              <a:t>really</a:t>
            </a:r>
            <a:r>
              <a:rPr lang="es-ES" dirty="0" smtClean="0"/>
              <a:t> </a:t>
            </a:r>
            <a:r>
              <a:rPr lang="es-ES" dirty="0" err="1" smtClean="0"/>
              <a:t>happend</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20</a:t>
            </a:fld>
            <a:endParaRPr lang="en-US"/>
          </a:p>
        </p:txBody>
      </p:sp>
    </p:spTree>
    <p:extLst>
      <p:ext uri="{BB962C8B-B14F-4D97-AF65-F5344CB8AC3E}">
        <p14:creationId xmlns:p14="http://schemas.microsoft.com/office/powerpoint/2010/main" val="196759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How</a:t>
            </a:r>
            <a:r>
              <a:rPr lang="es-ES" dirty="0" smtClean="0"/>
              <a:t> </a:t>
            </a:r>
            <a:r>
              <a:rPr lang="es-ES" dirty="0" err="1" smtClean="0"/>
              <a:t>much</a:t>
            </a:r>
            <a:r>
              <a:rPr lang="es-ES" dirty="0" smtClean="0"/>
              <a:t> time</a:t>
            </a:r>
            <a:r>
              <a:rPr lang="es-ES" baseline="0" dirty="0" smtClean="0"/>
              <a:t> </a:t>
            </a:r>
            <a:r>
              <a:rPr lang="es-ES" baseline="0" dirty="0" err="1" smtClean="0"/>
              <a:t>is</a:t>
            </a:r>
            <a:r>
              <a:rPr lang="es-ES" baseline="0" dirty="0" smtClean="0"/>
              <a:t> </a:t>
            </a:r>
            <a:r>
              <a:rPr lang="es-ES" baseline="0" dirty="0" err="1" smtClean="0"/>
              <a:t>spent</a:t>
            </a:r>
            <a:r>
              <a:rPr lang="es-ES" baseline="0" dirty="0" smtClean="0"/>
              <a:t> </a:t>
            </a:r>
            <a:r>
              <a:rPr lang="es-ES" baseline="0" dirty="0" err="1" smtClean="0"/>
              <a:t>moving</a:t>
            </a:r>
            <a:r>
              <a:rPr lang="es-ES" baseline="0" dirty="0" smtClean="0"/>
              <a:t> a </a:t>
            </a:r>
            <a:r>
              <a:rPr lang="es-ES" baseline="0" dirty="0" err="1" smtClean="0"/>
              <a:t>movie</a:t>
            </a:r>
            <a:r>
              <a:rPr lang="es-ES" baseline="0" dirty="0" smtClean="0"/>
              <a:t> to </a:t>
            </a:r>
            <a:r>
              <a:rPr lang="es-ES" baseline="0" dirty="0" err="1" smtClean="0"/>
              <a:t>scipion</a:t>
            </a:r>
            <a:r>
              <a:rPr lang="es-ES" baseline="0" dirty="0" smtClean="0"/>
              <a:t> box?</a:t>
            </a:r>
          </a:p>
          <a:p>
            <a:endParaRPr lang="es-ES" dirty="0" smtClean="0"/>
          </a:p>
          <a:p>
            <a:r>
              <a:rPr lang="es-ES" dirty="0" smtClean="0"/>
              <a:t>80 </a:t>
            </a:r>
            <a:r>
              <a:rPr lang="es-ES" dirty="0" err="1" smtClean="0"/>
              <a:t>images</a:t>
            </a:r>
            <a:r>
              <a:rPr lang="es-ES" dirty="0" smtClean="0"/>
              <a:t>,</a:t>
            </a:r>
            <a:r>
              <a:rPr lang="es-ES" baseline="0" dirty="0" smtClean="0"/>
              <a:t> no </a:t>
            </a:r>
            <a:r>
              <a:rPr lang="es-ES" baseline="0" dirty="0" err="1" smtClean="0"/>
              <a:t>periodicity</a:t>
            </a: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dirty="0" smtClean="0"/>
              <a:t>80 -&gt; </a:t>
            </a:r>
            <a:r>
              <a:rPr lang="es-ES" dirty="0" err="1" smtClean="0"/>
              <a:t>movies</a:t>
            </a:r>
            <a:r>
              <a:rPr lang="es-ES" dirty="0" smtClean="0"/>
              <a:t> (cp_movie.bat) -&gt; 8.25 </a:t>
            </a:r>
            <a:r>
              <a:rPr lang="es-ES" dirty="0" err="1" smtClean="0"/>
              <a:t>sec</a:t>
            </a:r>
            <a:r>
              <a:rPr lang="es-ES" dirty="0" smtClean="0"/>
              <a:t>, </a:t>
            </a:r>
            <a:r>
              <a:rPr lang="es-ES" dirty="0" err="1" smtClean="0"/>
              <a:t>movie</a:t>
            </a:r>
            <a:endParaRPr lang="en-US" dirty="0" smtClean="0"/>
          </a:p>
          <a:p>
            <a:endParaRPr lang="es-ES" dirty="0" smtClean="0"/>
          </a:p>
          <a:p>
            <a:endParaRPr lang="es-ES" dirty="0" smtClean="0"/>
          </a:p>
          <a:p>
            <a:r>
              <a:rPr lang="es-ES" dirty="0" smtClean="0"/>
              <a:t>19 -&gt; 623K</a:t>
            </a:r>
          </a:p>
          <a:p>
            <a:r>
              <a:rPr lang="es-ES" dirty="0" smtClean="0"/>
              <a:t>32-&gt;1.049K</a:t>
            </a:r>
          </a:p>
          <a:p>
            <a:endParaRPr lang="es-ES" dirty="0" smtClean="0"/>
          </a:p>
          <a:p>
            <a:r>
              <a:rPr lang="es-ES" dirty="0" smtClean="0"/>
              <a:t>Comentar 17 es el target</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21</a:t>
            </a:fld>
            <a:endParaRPr lang="en-US"/>
          </a:p>
        </p:txBody>
      </p:sp>
    </p:spTree>
    <p:extLst>
      <p:ext uri="{BB962C8B-B14F-4D97-AF65-F5344CB8AC3E}">
        <p14:creationId xmlns:p14="http://schemas.microsoft.com/office/powerpoint/2010/main" val="3985110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Recv</a:t>
            </a:r>
            <a:r>
              <a:rPr lang="es-ES" dirty="0" smtClean="0"/>
              <a:t> </a:t>
            </a:r>
            <a:r>
              <a:rPr lang="es-ES" dirty="0" err="1" smtClean="0"/>
              <a:t>by</a:t>
            </a:r>
            <a:r>
              <a:rPr lang="es-ES" dirty="0" smtClean="0"/>
              <a:t> eth1</a:t>
            </a:r>
          </a:p>
          <a:p>
            <a:r>
              <a:rPr lang="es-ES" dirty="0" err="1" smtClean="0"/>
              <a:t>Delayed</a:t>
            </a:r>
            <a:r>
              <a:rPr lang="es-ES" dirty="0" smtClean="0"/>
              <a:t> </a:t>
            </a:r>
            <a:r>
              <a:rPr lang="es-ES" dirty="0" err="1" smtClean="0"/>
              <a:t>write</a:t>
            </a:r>
            <a:r>
              <a:rPr lang="es-ES" dirty="0" smtClean="0"/>
              <a:t> </a:t>
            </a:r>
            <a:r>
              <a:rPr lang="es-ES" dirty="0" err="1" smtClean="0"/>
              <a:t>but</a:t>
            </a:r>
            <a:r>
              <a:rPr lang="es-ES" dirty="0" smtClean="0"/>
              <a:t> in </a:t>
            </a:r>
            <a:r>
              <a:rPr lang="es-ES" dirty="0" err="1" smtClean="0"/>
              <a:t>cycle</a:t>
            </a:r>
            <a:endParaRPr lang="es-ES" dirty="0" smtClean="0"/>
          </a:p>
          <a:p>
            <a:r>
              <a:rPr lang="es-ES" dirty="0" smtClean="0"/>
              <a:t>NO</a:t>
            </a:r>
            <a:r>
              <a:rPr lang="es-ES" baseline="0" dirty="0" smtClean="0"/>
              <a:t> READ (buffer) – do </a:t>
            </a:r>
            <a:r>
              <a:rPr lang="es-ES" baseline="0" dirty="0" err="1" smtClean="0"/>
              <a:t>not</a:t>
            </a:r>
            <a:r>
              <a:rPr lang="es-ES" baseline="0" dirty="0" smtClean="0"/>
              <a:t> </a:t>
            </a:r>
            <a:r>
              <a:rPr lang="es-ES" baseline="0" dirty="0" err="1" smtClean="0"/>
              <a:t>delay</a:t>
            </a:r>
            <a:r>
              <a:rPr lang="es-ES" baseline="0" dirty="0" smtClean="0"/>
              <a:t> </a:t>
            </a:r>
            <a:r>
              <a:rPr lang="es-ES" baseline="0" dirty="0" err="1" smtClean="0"/>
              <a:t>if</a:t>
            </a:r>
            <a:r>
              <a:rPr lang="es-ES" baseline="0" dirty="0" smtClean="0"/>
              <a:t> </a:t>
            </a:r>
            <a:r>
              <a:rPr lang="es-ES" baseline="0" dirty="0" err="1" smtClean="0"/>
              <a:t>you</a:t>
            </a:r>
            <a:r>
              <a:rPr lang="es-ES" baseline="0" dirty="0" smtClean="0"/>
              <a:t> </a:t>
            </a:r>
            <a:r>
              <a:rPr lang="es-ES" baseline="0" dirty="0" err="1" smtClean="0"/>
              <a:t>want</a:t>
            </a:r>
            <a:r>
              <a:rPr lang="es-ES" baseline="0" dirty="0" smtClean="0"/>
              <a:t> to use buffer</a:t>
            </a:r>
          </a:p>
          <a:p>
            <a:r>
              <a:rPr lang="es-ES" baseline="0" dirty="0" smtClean="0"/>
              <a:t>GPU </a:t>
            </a:r>
            <a:r>
              <a:rPr lang="es-ES" baseline="0" dirty="0" err="1" smtClean="0"/>
              <a:t>activity</a:t>
            </a:r>
            <a:r>
              <a:rPr lang="es-ES" baseline="0" dirty="0" smtClean="0"/>
              <a:t>//</a:t>
            </a:r>
            <a:r>
              <a:rPr lang="es-ES" baseline="0" dirty="0" err="1" smtClean="0"/>
              <a:t>half</a:t>
            </a:r>
            <a:r>
              <a:rPr lang="es-ES" baseline="0" dirty="0" smtClean="0"/>
              <a:t> </a:t>
            </a:r>
            <a:r>
              <a:rPr lang="es-ES" baseline="0" dirty="0" err="1" smtClean="0"/>
              <a:t>cycle</a:t>
            </a:r>
            <a:r>
              <a:rPr lang="es-ES" baseline="0" dirty="0" smtClean="0"/>
              <a:t> so OK </a:t>
            </a:r>
            <a:r>
              <a:rPr lang="es-ES" baseline="0" dirty="0" err="1" smtClean="0"/>
              <a:t>but</a:t>
            </a:r>
            <a:r>
              <a:rPr lang="es-ES" baseline="0" dirty="0" smtClean="0"/>
              <a:t> </a:t>
            </a:r>
            <a:r>
              <a:rPr lang="es-ES" baseline="0" dirty="0" err="1" smtClean="0"/>
              <a:t>see</a:t>
            </a:r>
            <a:r>
              <a:rPr lang="es-ES" baseline="0" dirty="0" smtClean="0"/>
              <a:t> </a:t>
            </a:r>
            <a:r>
              <a:rPr lang="es-ES" baseline="0" dirty="0" err="1" smtClean="0"/>
              <a:t>next</a:t>
            </a:r>
            <a:r>
              <a:rPr lang="es-ES" baseline="0" dirty="0" smtClean="0"/>
              <a:t> </a:t>
            </a:r>
            <a:r>
              <a:rPr lang="es-ES" baseline="0" dirty="0" err="1" smtClean="0"/>
              <a:t>overhead</a:t>
            </a:r>
            <a:r>
              <a:rPr lang="es-ES" baseline="0" dirty="0" smtClean="0"/>
              <a:t> --&lt; </a:t>
            </a:r>
            <a:r>
              <a:rPr lang="es-ES" baseline="0" dirty="0" err="1" smtClean="0"/>
              <a:t>better</a:t>
            </a:r>
            <a:r>
              <a:rPr lang="es-ES" baseline="0" dirty="0" smtClean="0"/>
              <a:t> </a:t>
            </a:r>
            <a:r>
              <a:rPr lang="es-ES" baseline="0" dirty="0" err="1" smtClean="0"/>
              <a:t>results</a:t>
            </a:r>
            <a:r>
              <a:rPr lang="es-ES" baseline="0" dirty="0" smtClean="0"/>
              <a:t> 2 </a:t>
            </a:r>
            <a:r>
              <a:rPr lang="es-ES" baseline="0" dirty="0" err="1" smtClean="0"/>
              <a:t>threads</a:t>
            </a:r>
            <a:endParaRPr lang="es-ES" baseline="0" dirty="0" smtClean="0"/>
          </a:p>
          <a:p>
            <a:endParaRPr lang="es-ES" dirty="0" smtClean="0"/>
          </a:p>
          <a:p>
            <a:endParaRPr lang="es-ES" dirty="0" smtClean="0"/>
          </a:p>
          <a:p>
            <a:r>
              <a:rPr lang="es-ES" dirty="0" err="1" smtClean="0"/>
              <a:t>Generate</a:t>
            </a:r>
            <a:r>
              <a:rPr lang="es-ES" dirty="0" smtClean="0"/>
              <a:t> </a:t>
            </a:r>
            <a:r>
              <a:rPr lang="es-ES" dirty="0" err="1" smtClean="0"/>
              <a:t>each</a:t>
            </a:r>
            <a:r>
              <a:rPr lang="es-ES" dirty="0" smtClean="0"/>
              <a:t> 17 </a:t>
            </a:r>
            <a:r>
              <a:rPr lang="es-ES" dirty="0" err="1" smtClean="0"/>
              <a:t>seg</a:t>
            </a:r>
            <a:r>
              <a:rPr lang="es-ES" dirty="0" smtClean="0"/>
              <a:t> and </a:t>
            </a:r>
            <a:r>
              <a:rPr lang="es-ES" dirty="0" err="1" smtClean="0"/>
              <a:t>then</a:t>
            </a:r>
            <a:r>
              <a:rPr lang="es-ES" dirty="0" smtClean="0"/>
              <a:t> </a:t>
            </a:r>
            <a:r>
              <a:rPr lang="es-ES" dirty="0" err="1" smtClean="0"/>
              <a:t>wait</a:t>
            </a:r>
            <a:r>
              <a:rPr lang="es-ES" dirty="0" smtClean="0"/>
              <a:t> 60 </a:t>
            </a:r>
            <a:r>
              <a:rPr lang="es-ES" dirty="0" err="1" smtClean="0"/>
              <a:t>sec</a:t>
            </a:r>
            <a:r>
              <a:rPr lang="es-ES" dirty="0" smtClean="0"/>
              <a:t> </a:t>
            </a:r>
            <a:r>
              <a:rPr lang="es-ES" dirty="0" err="1" smtClean="0"/>
              <a:t>each</a:t>
            </a:r>
            <a:r>
              <a:rPr lang="es-ES" dirty="0" smtClean="0"/>
              <a:t> 3</a:t>
            </a:r>
            <a:br>
              <a:rPr lang="es-ES" dirty="0" smtClean="0"/>
            </a:br>
            <a:r>
              <a:rPr lang="es-ES" dirty="0" smtClean="0"/>
              <a:t>run </a:t>
            </a:r>
            <a:r>
              <a:rPr lang="es-ES" dirty="0" err="1" smtClean="0"/>
              <a:t>motion</a:t>
            </a:r>
            <a:r>
              <a:rPr lang="es-ES" dirty="0" smtClean="0"/>
              <a:t> </a:t>
            </a:r>
            <a:r>
              <a:rPr lang="es-ES" dirty="0" err="1" smtClean="0"/>
              <a:t>coor</a:t>
            </a:r>
            <a:r>
              <a:rPr lang="es-ES" dirty="0" smtClean="0"/>
              <a:t/>
            </a:r>
            <a:br>
              <a:rPr lang="es-ES" dirty="0" smtClean="0"/>
            </a:br>
            <a:r>
              <a:rPr lang="es-ES" dirty="0" smtClean="0"/>
              <a:t>-</a:t>
            </a:r>
            <a:r>
              <a:rPr lang="es-ES" dirty="0" err="1" smtClean="0"/>
              <a:t>nothing</a:t>
            </a:r>
            <a:r>
              <a:rPr lang="es-ES" dirty="0" smtClean="0"/>
              <a:t/>
            </a:r>
            <a:br>
              <a:rPr lang="es-ES" dirty="0" smtClean="0"/>
            </a:br>
            <a:r>
              <a:rPr lang="es-ES" dirty="0" smtClean="0"/>
              <a:t>-</a:t>
            </a:r>
            <a:r>
              <a:rPr lang="es-ES" dirty="0" err="1" smtClean="0"/>
              <a:t>add</a:t>
            </a:r>
            <a:r>
              <a:rPr lang="es-ES" dirty="0" smtClean="0"/>
              <a:t> </a:t>
            </a:r>
            <a:r>
              <a:rPr lang="es-ES" dirty="0" err="1" smtClean="0"/>
              <a:t>backup</a:t>
            </a:r>
            <a:r>
              <a:rPr lang="es-ES" dirty="0" smtClean="0"/>
              <a:t/>
            </a:r>
            <a:br>
              <a:rPr lang="es-ES" dirty="0" smtClean="0"/>
            </a:br>
            <a:r>
              <a:rPr lang="es-ES" dirty="0" smtClean="0"/>
              <a:t>-</a:t>
            </a:r>
            <a:r>
              <a:rPr lang="es-ES" dirty="0" err="1" smtClean="0"/>
              <a:t>add</a:t>
            </a:r>
            <a:r>
              <a:rPr lang="es-ES" dirty="0" smtClean="0"/>
              <a:t> </a:t>
            </a:r>
            <a:r>
              <a:rPr lang="es-ES" dirty="0" err="1" smtClean="0"/>
              <a:t>network</a:t>
            </a:r>
            <a:r>
              <a:rPr lang="es-ES" dirty="0" smtClean="0"/>
              <a:t/>
            </a:r>
            <a:br>
              <a:rPr lang="es-ES" dirty="0" smtClean="0"/>
            </a:br>
            <a:endParaRPr lang="es-ES" dirty="0" smtClean="0"/>
          </a:p>
          <a:p>
            <a:endParaRPr lang="es-ES" dirty="0" smtClean="0"/>
          </a:p>
          <a:p>
            <a:r>
              <a:rPr lang="es-ES" dirty="0" smtClean="0"/>
              <a:t>Explicar </a:t>
            </a:r>
            <a:r>
              <a:rPr lang="es-ES" dirty="0" err="1" smtClean="0"/>
              <a:t>wen</a:t>
            </a:r>
            <a:r>
              <a:rPr lang="es-ES" dirty="0" smtClean="0"/>
              <a:t> detalle sistema de buffer</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22</a:t>
            </a:fld>
            <a:endParaRPr lang="en-US"/>
          </a:p>
        </p:txBody>
      </p:sp>
    </p:spTree>
    <p:extLst>
      <p:ext uri="{BB962C8B-B14F-4D97-AF65-F5344CB8AC3E}">
        <p14:creationId xmlns:p14="http://schemas.microsoft.com/office/powerpoint/2010/main" val="1998419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With</a:t>
            </a:r>
            <a:r>
              <a:rPr lang="es-ES" dirty="0" smtClean="0"/>
              <a:t> 32 (</a:t>
            </a:r>
            <a:r>
              <a:rPr lang="es-ES" dirty="0" err="1" smtClean="0"/>
              <a:t>titan</a:t>
            </a:r>
            <a:r>
              <a:rPr lang="es-ES" dirty="0" smtClean="0"/>
              <a:t>) no </a:t>
            </a:r>
            <a:r>
              <a:rPr lang="es-ES" dirty="0" err="1" smtClean="0"/>
              <a:t>much</a:t>
            </a:r>
            <a:r>
              <a:rPr lang="es-ES" dirty="0" smtClean="0"/>
              <a:t> </a:t>
            </a:r>
            <a:r>
              <a:rPr lang="es-ES" dirty="0" err="1" smtClean="0"/>
              <a:t>difference</a:t>
            </a:r>
            <a:r>
              <a:rPr lang="es-ES" dirty="0" smtClean="0"/>
              <a:t> in </a:t>
            </a:r>
            <a:r>
              <a:rPr lang="es-ES" dirty="0" err="1" smtClean="0"/>
              <a:t>adquisitiont</a:t>
            </a:r>
            <a:r>
              <a:rPr lang="es-ES" dirty="0" smtClean="0"/>
              <a:t> time </a:t>
            </a:r>
            <a:r>
              <a:rPr lang="es-ES" dirty="0" err="1" smtClean="0"/>
              <a:t>but</a:t>
            </a:r>
            <a:r>
              <a:rPr lang="es-ES" dirty="0" smtClean="0"/>
              <a:t> </a:t>
            </a:r>
            <a:r>
              <a:rPr lang="es-ES" dirty="0" err="1" smtClean="0"/>
              <a:t>here</a:t>
            </a:r>
            <a:r>
              <a:rPr lang="es-ES" dirty="0" smtClean="0"/>
              <a:t> </a:t>
            </a:r>
            <a:r>
              <a:rPr lang="es-ES" dirty="0" err="1" smtClean="0"/>
              <a:t>is</a:t>
            </a:r>
            <a:r>
              <a:rPr lang="es-ES" dirty="0" smtClean="0"/>
              <a:t> </a:t>
            </a:r>
            <a:r>
              <a:rPr lang="es-ES" dirty="0" err="1" smtClean="0"/>
              <a:t>not</a:t>
            </a:r>
            <a:r>
              <a:rPr lang="es-ES" dirty="0" smtClean="0"/>
              <a:t> </a:t>
            </a:r>
            <a:r>
              <a:rPr lang="es-ES" dirty="0" err="1" smtClean="0"/>
              <a:t>much</a:t>
            </a:r>
            <a:r>
              <a:rPr lang="es-ES" dirty="0" smtClean="0"/>
              <a:t> free GPU. </a:t>
            </a:r>
            <a:r>
              <a:rPr lang="es-ES" dirty="0" err="1" smtClean="0"/>
              <a:t>Two</a:t>
            </a:r>
            <a:r>
              <a:rPr lang="es-ES" dirty="0" smtClean="0"/>
              <a:t> </a:t>
            </a:r>
            <a:r>
              <a:rPr lang="es-ES" dirty="0" err="1" smtClean="0"/>
              <a:t>GPUs</a:t>
            </a:r>
            <a:r>
              <a:rPr lang="es-ES" dirty="0" smtClean="0"/>
              <a:t> </a:t>
            </a:r>
            <a:r>
              <a:rPr lang="es-ES" dirty="0" err="1" smtClean="0"/>
              <a:t>is</a:t>
            </a:r>
            <a:r>
              <a:rPr lang="es-ES" dirty="0" smtClean="0"/>
              <a:t> a </a:t>
            </a:r>
            <a:r>
              <a:rPr lang="es-ES" dirty="0" err="1" smtClean="0"/>
              <a:t>must</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23</a:t>
            </a:fld>
            <a:endParaRPr lang="en-US"/>
          </a:p>
        </p:txBody>
      </p:sp>
    </p:spTree>
    <p:extLst>
      <p:ext uri="{BB962C8B-B14F-4D97-AF65-F5344CB8AC3E}">
        <p14:creationId xmlns:p14="http://schemas.microsoft.com/office/powerpoint/2010/main" val="14467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Now</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read</a:t>
            </a:r>
            <a:r>
              <a:rPr lang="es-ES" baseline="0" dirty="0" smtClean="0"/>
              <a:t> and </a:t>
            </a:r>
            <a:r>
              <a:rPr lang="es-ES" baseline="0" dirty="0" err="1" smtClean="0"/>
              <a:t>the</a:t>
            </a:r>
            <a:r>
              <a:rPr lang="es-ES" baseline="0" dirty="0" smtClean="0"/>
              <a:t> pace </a:t>
            </a:r>
            <a:r>
              <a:rPr lang="es-ES" baseline="0" dirty="0" err="1" smtClean="0"/>
              <a:t>is</a:t>
            </a:r>
            <a:r>
              <a:rPr lang="es-ES" baseline="0" dirty="0" smtClean="0"/>
              <a:t> </a:t>
            </a:r>
            <a:r>
              <a:rPr lang="es-ES" baseline="0" dirty="0" err="1" smtClean="0"/>
              <a:t>equal</a:t>
            </a:r>
            <a:r>
              <a:rPr lang="es-ES" baseline="0" dirty="0" smtClean="0"/>
              <a:t>.</a:t>
            </a:r>
          </a:p>
          <a:p>
            <a:r>
              <a:rPr lang="es-ES" baseline="0" dirty="0" smtClean="0"/>
              <a:t>Por que se puede llegar a esta </a:t>
            </a:r>
            <a:r>
              <a:rPr lang="es-ES" baseline="0" dirty="0" err="1" smtClean="0"/>
              <a:t>situacion</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24</a:t>
            </a:fld>
            <a:endParaRPr lang="en-US"/>
          </a:p>
        </p:txBody>
      </p:sp>
    </p:spTree>
    <p:extLst>
      <p:ext uri="{BB962C8B-B14F-4D97-AF65-F5344CB8AC3E}">
        <p14:creationId xmlns:p14="http://schemas.microsoft.com/office/powerpoint/2010/main" val="612986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Read</a:t>
            </a:r>
            <a:r>
              <a:rPr lang="es-ES" dirty="0" smtClean="0"/>
              <a:t> </a:t>
            </a:r>
            <a:r>
              <a:rPr lang="es-ES" dirty="0" err="1" smtClean="0"/>
              <a:t>is</a:t>
            </a:r>
            <a:r>
              <a:rPr lang="es-ES" dirty="0" smtClean="0"/>
              <a:t> </a:t>
            </a:r>
            <a:r>
              <a:rPr lang="es-ES" dirty="0" err="1" smtClean="0"/>
              <a:t>bad</a:t>
            </a:r>
            <a:r>
              <a:rPr lang="es-ES" dirty="0" smtClean="0"/>
              <a:t> so </a:t>
            </a:r>
            <a:r>
              <a:rPr lang="es-ES" dirty="0" err="1" smtClean="0"/>
              <a:t>what</a:t>
            </a:r>
            <a:r>
              <a:rPr lang="es-ES" dirty="0" smtClean="0"/>
              <a:t> </a:t>
            </a:r>
            <a:r>
              <a:rPr lang="es-ES" dirty="0" err="1" smtClean="0"/>
              <a:t>about</a:t>
            </a:r>
            <a:r>
              <a:rPr lang="es-ES" dirty="0" smtClean="0"/>
              <a:t> local </a:t>
            </a:r>
            <a:r>
              <a:rPr lang="es-ES" dirty="0" err="1" smtClean="0"/>
              <a:t>backup</a:t>
            </a:r>
            <a:r>
              <a:rPr lang="es-ES" dirty="0" smtClean="0"/>
              <a:t>, </a:t>
            </a:r>
            <a:r>
              <a:rPr lang="es-ES" dirty="0" err="1" smtClean="0"/>
              <a:t>with</a:t>
            </a:r>
            <a:r>
              <a:rPr lang="es-ES" dirty="0" smtClean="0"/>
              <a:t> and </a:t>
            </a:r>
            <a:r>
              <a:rPr lang="es-ES" dirty="0" err="1" smtClean="0"/>
              <a:t>without</a:t>
            </a:r>
            <a:r>
              <a:rPr lang="es-ES" dirty="0" smtClean="0"/>
              <a:t> </a:t>
            </a:r>
            <a:r>
              <a:rPr lang="es-ES" dirty="0" err="1" smtClean="0"/>
              <a:t>reading</a:t>
            </a:r>
            <a:endParaRPr lang="es-ES" dirty="0" smtClean="0"/>
          </a:p>
          <a:p>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25</a:t>
            </a:fld>
            <a:endParaRPr lang="en-US"/>
          </a:p>
        </p:txBody>
      </p:sp>
    </p:spTree>
    <p:extLst>
      <p:ext uri="{BB962C8B-B14F-4D97-AF65-F5344CB8AC3E}">
        <p14:creationId xmlns:p14="http://schemas.microsoft.com/office/powerpoint/2010/main" val="1544689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TextShape 1"/>
          <p:cNvSpPr txBox="1"/>
          <p:nvPr/>
        </p:nvSpPr>
        <p:spPr>
          <a:xfrm>
            <a:off x="4163040" y="9200880"/>
            <a:ext cx="3190680" cy="482760"/>
          </a:xfrm>
          <a:prstGeom prst="rect">
            <a:avLst/>
          </a:prstGeom>
          <a:noFill/>
          <a:ln>
            <a:noFill/>
          </a:ln>
        </p:spPr>
        <p:txBody>
          <a:bodyPr lIns="0" tIns="0" rIns="0" bIns="0" anchor="b"/>
          <a:lstStyle/>
          <a:p>
            <a:pPr algn="r">
              <a:lnSpc>
                <a:spcPct val="100000"/>
              </a:lnSpc>
            </a:pPr>
            <a:fld id="{B89068EA-C43D-42B9-ACE9-3F211E0B3251}" type="slidenum">
              <a:rPr lang="en-US" sz="1300" strike="noStrike" spc="-1">
                <a:solidFill>
                  <a:srgbClr val="000000"/>
                </a:solidFill>
                <a:uFill>
                  <a:solidFill>
                    <a:srgbClr val="FFFFFF"/>
                  </a:solidFill>
                </a:uFill>
                <a:latin typeface="Times New Roman"/>
                <a:ea typeface="DejaVu Sans"/>
              </a:rPr>
              <a:t>2</a:t>
            </a:fld>
            <a:endParaRPr/>
          </a:p>
        </p:txBody>
      </p:sp>
      <p:sp>
        <p:nvSpPr>
          <p:cNvPr id="587" name="PlaceHolder 2"/>
          <p:cNvSpPr>
            <a:spLocks noGrp="1"/>
          </p:cNvSpPr>
          <p:nvPr>
            <p:ph type="body"/>
          </p:nvPr>
        </p:nvSpPr>
        <p:spPr>
          <a:xfrm>
            <a:off x="865440" y="4986360"/>
            <a:ext cx="5373360" cy="4434120"/>
          </a:xfrm>
          <a:prstGeom prst="rect">
            <a:avLst/>
          </a:prstGeom>
        </p:spPr>
        <p:txBody>
          <a:bodyPr lIns="94680" tIns="47520" rIns="94680" bIns="47520"/>
          <a:lstStyle/>
          <a:p>
            <a:pPr marL="216000" indent="-216000">
              <a:lnSpc>
                <a:spcPct val="100000"/>
              </a:lnSpc>
            </a:pPr>
            <a:r>
              <a:rPr lang="en-US" sz="1900" strike="noStrike" spc="-1">
                <a:uFill>
                  <a:solidFill>
                    <a:srgbClr val="FFFFFF"/>
                  </a:solidFill>
                </a:uFill>
                <a:latin typeface="Arial"/>
                <a:ea typeface="Droid Sans Fallback"/>
              </a:rPr>
              <a:t>Hello, I am Roberto Marabini</a:t>
            </a:r>
            <a:endParaRPr/>
          </a:p>
        </p:txBody>
      </p:sp>
      <p:sp>
        <p:nvSpPr>
          <p:cNvPr id="588" name="CustomShape 3"/>
          <p:cNvSpPr/>
          <p:nvPr/>
        </p:nvSpPr>
        <p:spPr>
          <a:xfrm>
            <a:off x="3805200" y="9361440"/>
            <a:ext cx="2910960" cy="491760"/>
          </a:xfrm>
          <a:prstGeom prst="rect">
            <a:avLst/>
          </a:prstGeom>
          <a:noFill/>
          <a:ln>
            <a:noFill/>
          </a:ln>
        </p:spPr>
        <p:style>
          <a:lnRef idx="0">
            <a:scrgbClr r="0" g="0" b="0"/>
          </a:lnRef>
          <a:fillRef idx="0">
            <a:scrgbClr r="0" g="0" b="0"/>
          </a:fillRef>
          <a:effectRef idx="0">
            <a:scrgbClr r="0" g="0" b="0"/>
          </a:effectRef>
          <a:fontRef idx="minor"/>
        </p:style>
        <p:txBody>
          <a:bodyPr lIns="94680" tIns="47520" rIns="94680" bIns="47520" anchor="b"/>
          <a:lstStyle/>
          <a:p>
            <a:pPr algn="r">
              <a:lnSpc>
                <a:spcPct val="100000"/>
              </a:lnSpc>
            </a:pPr>
            <a:fld id="{1FDFEE4F-15B8-4BB8-9484-117C27735473}" type="slidenum">
              <a:rPr lang="en-US" sz="1200" strike="noStrike" spc="-1">
                <a:solidFill>
                  <a:srgbClr val="000000"/>
                </a:solidFill>
                <a:uFill>
                  <a:solidFill>
                    <a:srgbClr val="FFFFFF"/>
                  </a:solidFill>
                </a:uFill>
                <a:latin typeface="Times New Roman"/>
                <a:ea typeface="DejaVu Sans"/>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Lan</a:t>
            </a:r>
            <a:r>
              <a:rPr lang="es-ES" dirty="0" smtClean="0"/>
              <a:t> </a:t>
            </a:r>
            <a:r>
              <a:rPr lang="es-ES" dirty="0" err="1" smtClean="0"/>
              <a:t>backup</a:t>
            </a:r>
            <a:endParaRPr lang="es-ES" dirty="0" smtClean="0"/>
          </a:p>
          <a:p>
            <a:r>
              <a:rPr lang="es-ES" dirty="0" smtClean="0"/>
              <a:t>Show disk </a:t>
            </a:r>
            <a:r>
              <a:rPr lang="es-ES" dirty="0" err="1" smtClean="0"/>
              <a:t>read</a:t>
            </a:r>
            <a:r>
              <a:rPr lang="es-ES" dirty="0" smtClean="0"/>
              <a:t> –</a:t>
            </a:r>
            <a:r>
              <a:rPr lang="es-ES" dirty="0" err="1" smtClean="0"/>
              <a:t>write</a:t>
            </a:r>
            <a:r>
              <a:rPr lang="es-ES" dirty="0" smtClean="0"/>
              <a:t> lan1 lan2 </a:t>
            </a:r>
          </a:p>
          <a:p>
            <a:r>
              <a:rPr lang="es-ES" dirty="0" smtClean="0"/>
              <a:t>Consistencia de colores</a:t>
            </a:r>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26</a:t>
            </a:fld>
            <a:endParaRPr lang="en-US"/>
          </a:p>
        </p:txBody>
      </p:sp>
    </p:spTree>
    <p:extLst>
      <p:ext uri="{BB962C8B-B14F-4D97-AF65-F5344CB8AC3E}">
        <p14:creationId xmlns:p14="http://schemas.microsoft.com/office/powerpoint/2010/main" val="2528483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smtClean="0"/>
              <a:t>Emails, </a:t>
            </a:r>
            <a:r>
              <a:rPr lang="es-ES" dirty="0" err="1" smtClean="0"/>
              <a:t>sms</a:t>
            </a:r>
            <a:r>
              <a:rPr lang="es-ES" dirty="0" smtClean="0"/>
              <a:t>, web server</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31</a:t>
            </a:fld>
            <a:endParaRPr lang="en-US"/>
          </a:p>
        </p:txBody>
      </p:sp>
    </p:spTree>
    <p:extLst>
      <p:ext uri="{BB962C8B-B14F-4D97-AF65-F5344CB8AC3E}">
        <p14:creationId xmlns:p14="http://schemas.microsoft.com/office/powerpoint/2010/main" val="3490329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a:uFill>
                  <a:solidFill>
                    <a:srgbClr val="FFFFFF"/>
                  </a:solidFill>
                </a:uFill>
                <a:latin typeface="Arial"/>
                <a:ea typeface="Droid Sans Fallback"/>
              </a:rPr>
              <a:t>Present what we do</a:t>
            </a:r>
            <a:endParaRPr/>
          </a:p>
          <a:p>
            <a:pPr marL="216000" indent="-216000">
              <a:lnSpc>
                <a:spcPct val="100000"/>
              </a:lnSpc>
            </a:pPr>
            <a:r>
              <a:rPr lang="en-US" sz="1200" strike="noStrike" spc="-1">
                <a:uFill>
                  <a:solidFill>
                    <a:srgbClr val="FFFFFF"/>
                  </a:solidFill>
                </a:uFill>
                <a:latin typeface="Arial"/>
                <a:ea typeface="Droid Sans Fallback"/>
              </a:rPr>
              <a:t>Focusing on</a:t>
            </a:r>
            <a:endParaRPr/>
          </a:p>
          <a:p>
            <a:pPr marL="216000" indent="-216000">
              <a:lnSpc>
                <a:spcPct val="100000"/>
              </a:lnSpc>
            </a:pPr>
            <a:r>
              <a:rPr lang="en-US" sz="1200" strike="noStrike" spc="-1">
                <a:uFill>
                  <a:solidFill>
                    <a:srgbClr val="FFFFFF"/>
                  </a:solidFill>
                </a:uFill>
                <a:latin typeface="Arial"/>
                <a:ea typeface="Droid Sans Fallback"/>
              </a:rPr>
              <a:t>Overview</a:t>
            </a:r>
            <a:endParaRPr/>
          </a:p>
          <a:p>
            <a:pPr marL="216000" indent="-216000">
              <a:lnSpc>
                <a:spcPct val="100000"/>
              </a:lnSpc>
            </a:pPr>
            <a:endParaRPr/>
          </a:p>
          <a:p>
            <a:pPr marL="216000" indent="-216000">
              <a:lnSpc>
                <a:spcPct val="100000"/>
              </a:lnSpc>
            </a:pPr>
            <a:r>
              <a:rPr lang="en-US" sz="1200" strike="noStrike" spc="-1">
                <a:uFill>
                  <a:solidFill>
                    <a:srgbClr val="FFFFFF"/>
                  </a:solidFill>
                </a:uFill>
                <a:latin typeface="Arial"/>
                <a:ea typeface="Droid Sans Fallback"/>
              </a:rPr>
              <a:t>And I would like to present you the work we develope at the I2PC in the area of image processing.</a:t>
            </a:r>
            <a:endParaRPr/>
          </a:p>
          <a:p>
            <a:pPr>
              <a:lnSpc>
                <a:spcPct val="100000"/>
              </a:lnSpc>
            </a:pPr>
            <a:endParaRPr/>
          </a:p>
          <a:p>
            <a:pPr>
              <a:lnSpc>
                <a:spcPct val="100000"/>
              </a:lnSpc>
            </a:pPr>
            <a:r>
              <a:rPr lang="en-US" sz="2000" strike="noStrike" spc="-1">
                <a:uFill>
                  <a:solidFill>
                    <a:srgbClr val="FFFFFF"/>
                  </a:solidFill>
                </a:uFill>
                <a:latin typeface="Arial"/>
                <a:ea typeface="Droid Sans Fallback"/>
              </a:rPr>
              <a:t>Let me show in a single slide the kind of work we do and then I will focus on workflows and data management</a:t>
            </a:r>
            <a:endParaRPr/>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32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s-ES" dirty="0" err="1" smtClean="0"/>
              <a:t>Present</a:t>
            </a:r>
            <a:r>
              <a:rPr lang="es-ES" dirty="0" smtClean="0"/>
              <a:t> </a:t>
            </a:r>
            <a:r>
              <a:rPr lang="es-ES" dirty="0" err="1" smtClean="0"/>
              <a:t>scipion</a:t>
            </a:r>
            <a:r>
              <a:rPr lang="es-ES" dirty="0" smtClean="0"/>
              <a:t> script</a:t>
            </a:r>
          </a:p>
          <a:p>
            <a:endParaRPr lang="es-ES" dirty="0" smtClean="0"/>
          </a:p>
          <a:p>
            <a:r>
              <a:rPr lang="es-ES" dirty="0" smtClean="0"/>
              <a:t>-- </a:t>
            </a:r>
            <a:r>
              <a:rPr lang="es-ES" dirty="0" err="1" smtClean="0"/>
              <a:t>report</a:t>
            </a:r>
            <a:endParaRPr lang="es-ES" dirty="0" smtClean="0"/>
          </a:p>
          <a:p>
            <a:r>
              <a:rPr lang="es-ES" dirty="0" smtClean="0"/>
              <a:t>-- email and </a:t>
            </a:r>
            <a:r>
              <a:rPr lang="es-ES" dirty="0" err="1" smtClean="0"/>
              <a:t>warning</a:t>
            </a:r>
            <a:endParaRPr lang="es-ES" dirty="0" smtClean="0"/>
          </a:p>
          <a:p>
            <a:r>
              <a:rPr lang="es-ES" dirty="0" smtClean="0"/>
              <a:t>-- </a:t>
            </a:r>
            <a:r>
              <a:rPr lang="es-ES" dirty="0" err="1" smtClean="0"/>
              <a:t>backup</a:t>
            </a:r>
            <a:endParaRPr lang="es-ES" dirty="0" smtClean="0"/>
          </a:p>
          <a:p>
            <a:r>
              <a:rPr lang="es-ES" dirty="0" smtClean="0"/>
              <a:t>-- </a:t>
            </a:r>
          </a:p>
          <a:p>
            <a:endParaRPr lang="es-ES" dirty="0" smtClean="0"/>
          </a:p>
          <a:p>
            <a:r>
              <a:rPr lang="es-ES" dirty="0" err="1" smtClean="0"/>
              <a:t>Conclusion</a:t>
            </a:r>
            <a:endParaRPr lang="es-ES" dirty="0" smtClean="0"/>
          </a:p>
          <a:p>
            <a:endParaRPr lang="es-ES" dirty="0" smtClean="0"/>
          </a:p>
          <a:p>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33</a:t>
            </a:fld>
            <a:endParaRPr lang="en-US"/>
          </a:p>
        </p:txBody>
      </p:sp>
    </p:spTree>
    <p:extLst>
      <p:ext uri="{BB962C8B-B14F-4D97-AF65-F5344CB8AC3E}">
        <p14:creationId xmlns:p14="http://schemas.microsoft.com/office/powerpoint/2010/main" val="2210872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TODO: </a:t>
            </a:r>
            <a:r>
              <a:rPr lang="en-US" dirty="0" err="1" smtClean="0"/>
              <a:t>rcontinuar</a:t>
            </a:r>
            <a:r>
              <a:rPr lang="en-US" dirty="0" smtClean="0"/>
              <a:t>,</a:t>
            </a:r>
            <a:r>
              <a:rPr lang="en-US" baseline="0" dirty="0" smtClean="0"/>
              <a:t> </a:t>
            </a:r>
            <a:r>
              <a:rPr lang="en-US" baseline="0" dirty="0" err="1" smtClean="0"/>
              <a:t>importar</a:t>
            </a:r>
            <a:r>
              <a:rPr lang="en-US" baseline="0" dirty="0" smtClean="0"/>
              <a:t> -&gt; </a:t>
            </a:r>
            <a:r>
              <a:rPr lang="en-US" baseline="0" dirty="0" err="1" smtClean="0"/>
              <a:t>importar</a:t>
            </a:r>
            <a:r>
              <a:rPr lang="en-US" baseline="0" dirty="0" smtClean="0"/>
              <a:t> movies dos </a:t>
            </a:r>
            <a:r>
              <a:rPr lang="en-US" baseline="0" dirty="0" err="1" smtClean="0"/>
              <a:t>veces</a:t>
            </a:r>
            <a:r>
              <a:rPr lang="en-US" baseline="0" dirty="0" smtClean="0"/>
              <a:t>, </a:t>
            </a:r>
            <a:r>
              <a:rPr lang="en-US" baseline="0" dirty="0" err="1" smtClean="0"/>
              <a:t>motioncor</a:t>
            </a:r>
            <a:endParaRPr lang="en-US" baseline="0" dirty="0" smtClean="0"/>
          </a:p>
          <a:p>
            <a:r>
              <a:rPr lang="en-US" baseline="0" dirty="0" smtClean="0"/>
              <a:t>-&gt; Execute all</a:t>
            </a:r>
          </a:p>
          <a:p>
            <a:r>
              <a:rPr lang="en-US" baseline="0" dirty="0" smtClean="0"/>
              <a:t>-&gt; </a:t>
            </a:r>
            <a:r>
              <a:rPr lang="en-US" baseline="0" dirty="0" err="1" smtClean="0"/>
              <a:t>parada</a:t>
            </a:r>
            <a:r>
              <a:rPr lang="en-US" baseline="0" dirty="0" smtClean="0"/>
              <a:t> NN hours no </a:t>
            </a:r>
            <a:r>
              <a:rPr lang="en-US" baseline="0" dirty="0" err="1" smtClean="0"/>
              <a:t>suficientes</a:t>
            </a:r>
            <a:r>
              <a:rPr lang="en-US" baseline="0" dirty="0" smtClean="0"/>
              <a:t> </a:t>
            </a:r>
            <a:r>
              <a:rPr lang="en-US" baseline="0" dirty="0" err="1" smtClean="0"/>
              <a:t>posiciones</a:t>
            </a:r>
            <a:r>
              <a:rPr lang="en-US" baseline="0" dirty="0" smtClean="0"/>
              <a:t> continue</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35</a:t>
            </a:fld>
            <a:endParaRPr lang="en-US"/>
          </a:p>
        </p:txBody>
      </p:sp>
    </p:spTree>
    <p:extLst>
      <p:ext uri="{BB962C8B-B14F-4D97-AF65-F5344CB8AC3E}">
        <p14:creationId xmlns:p14="http://schemas.microsoft.com/office/powerpoint/2010/main" val="1095602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 have divided this talk in two main parts. In the first one I will present the user perspective while in the second part a will follow the developer point of view.</a:t>
            </a:r>
          </a:p>
          <a:p>
            <a:endParaRPr lang="en-US" dirty="0" smtClean="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3</a:t>
            </a:fld>
            <a:endParaRPr lang="en-US"/>
          </a:p>
        </p:txBody>
      </p:sp>
    </p:spTree>
    <p:extLst>
      <p:ext uri="{BB962C8B-B14F-4D97-AF65-F5344CB8AC3E}">
        <p14:creationId xmlns:p14="http://schemas.microsoft.com/office/powerpoint/2010/main" val="3422244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dirty="0" err="1" smtClean="0">
                <a:uFill>
                  <a:solidFill>
                    <a:srgbClr val="FFFFFF"/>
                  </a:solidFill>
                </a:uFill>
                <a:latin typeface="Arial"/>
                <a:ea typeface="Droid Sans Fallback"/>
              </a:rPr>
              <a:t>Ithink</a:t>
            </a:r>
            <a:r>
              <a:rPr lang="en-US" sz="1200" strike="noStrike" spc="-1" dirty="0" smtClean="0">
                <a:uFill>
                  <a:solidFill>
                    <a:srgbClr val="FFFFFF"/>
                  </a:solidFill>
                </a:uFill>
                <a:latin typeface="Arial"/>
                <a:ea typeface="Droid Sans Fallback"/>
              </a:rPr>
              <a:t> the main goals of Scipion box are the</a:t>
            </a:r>
            <a:r>
              <a:rPr lang="en-US" sz="1200" strike="noStrike" spc="-1" baseline="0" dirty="0" smtClean="0">
                <a:uFill>
                  <a:solidFill>
                    <a:srgbClr val="FFFFFF"/>
                  </a:solidFill>
                </a:uFill>
                <a:latin typeface="Arial"/>
                <a:ea typeface="Droid Sans Fallback"/>
              </a:rPr>
              <a:t> same for all facilities</a:t>
            </a:r>
          </a:p>
          <a:p>
            <a:pPr marL="216000" indent="-216000">
              <a:lnSpc>
                <a:spcPct val="100000"/>
              </a:lnSpc>
            </a:pPr>
            <a:endParaRPr lang="en-US" sz="1200" strike="noStrike" spc="-1" dirty="0" smtClean="0">
              <a:uFill>
                <a:solidFill>
                  <a:srgbClr val="FFFFFF"/>
                </a:solidFill>
              </a:uFill>
              <a:latin typeface="Arial"/>
              <a:ea typeface="Droid Sans Fallback"/>
            </a:endParaRPr>
          </a:p>
          <a:p>
            <a:pPr marL="216000" indent="-216000">
              <a:lnSpc>
                <a:spcPct val="100000"/>
              </a:lnSpc>
            </a:pPr>
            <a:r>
              <a:rPr lang="en-US" sz="1200" strike="noStrike" spc="-1" dirty="0" smtClean="0">
                <a:uFill>
                  <a:solidFill>
                    <a:srgbClr val="FFFFFF"/>
                  </a:solidFill>
                </a:uFill>
                <a:latin typeface="Arial"/>
                <a:ea typeface="Droid Sans Fallback"/>
              </a:rPr>
              <a:t>Detect problem in</a:t>
            </a:r>
            <a:r>
              <a:rPr lang="en-US" sz="1200" strike="noStrike" spc="-1" baseline="0" dirty="0" smtClean="0">
                <a:uFill>
                  <a:solidFill>
                    <a:srgbClr val="FFFFFF"/>
                  </a:solidFill>
                </a:uFill>
                <a:latin typeface="Arial"/>
                <a:ea typeface="Droid Sans Fallback"/>
              </a:rPr>
              <a:t> early stages: for example shift in the electron beam</a:t>
            </a:r>
          </a:p>
          <a:p>
            <a:pPr marL="216000" indent="-216000">
              <a:lnSpc>
                <a:spcPct val="100000"/>
              </a:lnSpc>
            </a:pPr>
            <a:r>
              <a:rPr lang="en-US" sz="1200" strike="noStrike" spc="-1" baseline="0" dirty="0" smtClean="0">
                <a:uFill>
                  <a:solidFill>
                    <a:srgbClr val="FFFFFF"/>
                  </a:solidFill>
                </a:uFill>
                <a:latin typeface="Arial"/>
                <a:ea typeface="Droid Sans Fallback"/>
              </a:rPr>
              <a:t>Data quality: move to another area</a:t>
            </a:r>
          </a:p>
          <a:p>
            <a:pPr marL="216000" indent="-216000">
              <a:lnSpc>
                <a:spcPct val="100000"/>
              </a:lnSpc>
            </a:pPr>
            <a:r>
              <a:rPr lang="en-US" sz="1200" strike="noStrike" spc="-1" baseline="0" dirty="0" smtClean="0">
                <a:uFill>
                  <a:solidFill>
                    <a:srgbClr val="FFFFFF"/>
                  </a:solidFill>
                </a:uFill>
                <a:latin typeface="Arial"/>
                <a:ea typeface="Droid Sans Fallback"/>
              </a:rPr>
              <a:t>Save computing time: process while you collect </a:t>
            </a:r>
          </a:p>
          <a:p>
            <a:pPr marL="216000" indent="-216000">
              <a:lnSpc>
                <a:spcPct val="100000"/>
              </a:lnSpc>
            </a:pPr>
            <a:endParaRPr dirty="0"/>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In order to satisfy the 3 mentioned requirements</a:t>
            </a:r>
            <a:r>
              <a:rPr lang="en-US" baseline="0" dirty="0" smtClean="0"/>
              <a:t> </a:t>
            </a:r>
            <a:r>
              <a:rPr lang="en-US" baseline="0" dirty="0" err="1" smtClean="0"/>
              <a:t>scipionbox</a:t>
            </a:r>
            <a:r>
              <a:rPr lang="en-US" baseline="0" dirty="0" smtClean="0"/>
              <a:t> needs to implement a workflow similar to this one. At present, at CNB, we are running this part, soon we will add this extra protocol and finally this are long term projects. In addition to the workflow </a:t>
            </a:r>
            <a:r>
              <a:rPr lang="en-US" baseline="0" dirty="0" err="1" smtClean="0"/>
              <a:t>scipoionbox</a:t>
            </a:r>
            <a:r>
              <a:rPr lang="en-US" baseline="0" dirty="0" smtClean="0"/>
              <a:t> also need to incorporate monitor that alert users. It should be able to create reports on the different jobs and finally should be able to connect with other software.</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5</a:t>
            </a:fld>
            <a:endParaRPr lang="en-US"/>
          </a:p>
        </p:txBody>
      </p:sp>
    </p:spTree>
    <p:extLst>
      <p:ext uri="{BB962C8B-B14F-4D97-AF65-F5344CB8AC3E}">
        <p14:creationId xmlns:p14="http://schemas.microsoft.com/office/powerpoint/2010/main" val="113807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a:uFill>
                  <a:solidFill>
                    <a:srgbClr val="FFFFFF"/>
                  </a:solidFill>
                </a:uFill>
                <a:latin typeface="Arial"/>
                <a:ea typeface="Droid Sans Fallback"/>
              </a:rPr>
              <a:t>Present what we do</a:t>
            </a:r>
            <a:endParaRPr/>
          </a:p>
          <a:p>
            <a:pPr marL="216000" indent="-216000">
              <a:lnSpc>
                <a:spcPct val="100000"/>
              </a:lnSpc>
            </a:pPr>
            <a:r>
              <a:rPr lang="en-US" sz="1200" strike="noStrike" spc="-1">
                <a:uFill>
                  <a:solidFill>
                    <a:srgbClr val="FFFFFF"/>
                  </a:solidFill>
                </a:uFill>
                <a:latin typeface="Arial"/>
                <a:ea typeface="Droid Sans Fallback"/>
              </a:rPr>
              <a:t>Focusing on</a:t>
            </a:r>
            <a:endParaRPr/>
          </a:p>
          <a:p>
            <a:pPr marL="216000" indent="-216000">
              <a:lnSpc>
                <a:spcPct val="100000"/>
              </a:lnSpc>
            </a:pPr>
            <a:r>
              <a:rPr lang="en-US" sz="1200" strike="noStrike" spc="-1">
                <a:uFill>
                  <a:solidFill>
                    <a:srgbClr val="FFFFFF"/>
                  </a:solidFill>
                </a:uFill>
                <a:latin typeface="Arial"/>
                <a:ea typeface="Droid Sans Fallback"/>
              </a:rPr>
              <a:t>Overview</a:t>
            </a:r>
            <a:endParaRPr/>
          </a:p>
          <a:p>
            <a:pPr marL="216000" indent="-216000">
              <a:lnSpc>
                <a:spcPct val="100000"/>
              </a:lnSpc>
            </a:pPr>
            <a:endParaRPr/>
          </a:p>
          <a:p>
            <a:pPr marL="216000" indent="-216000">
              <a:lnSpc>
                <a:spcPct val="100000"/>
              </a:lnSpc>
            </a:pPr>
            <a:r>
              <a:rPr lang="en-US" sz="1200" strike="noStrike" spc="-1">
                <a:uFill>
                  <a:solidFill>
                    <a:srgbClr val="FFFFFF"/>
                  </a:solidFill>
                </a:uFill>
                <a:latin typeface="Arial"/>
                <a:ea typeface="Droid Sans Fallback"/>
              </a:rPr>
              <a:t>And I would like to present you the work we develope at the I2PC in the area of image processing.</a:t>
            </a:r>
            <a:endParaRPr/>
          </a:p>
          <a:p>
            <a:pPr>
              <a:lnSpc>
                <a:spcPct val="100000"/>
              </a:lnSpc>
            </a:pPr>
            <a:endParaRPr/>
          </a:p>
          <a:p>
            <a:pPr>
              <a:lnSpc>
                <a:spcPct val="100000"/>
              </a:lnSpc>
            </a:pPr>
            <a:r>
              <a:rPr lang="en-US" sz="2000" strike="noStrike" spc="-1">
                <a:uFill>
                  <a:solidFill>
                    <a:srgbClr val="FFFFFF"/>
                  </a:solidFill>
                </a:uFill>
                <a:latin typeface="Arial"/>
                <a:ea typeface="Droid Sans Fallback"/>
              </a:rPr>
              <a:t>Let me show in a single slide the kind of work we do and then I will focus on workflows and data management</a:t>
            </a:r>
            <a:endParaRPr/>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bbcp</a:t>
            </a:r>
            <a:r>
              <a:rPr lang="en-US" sz="1200" b="1" i="0" kern="1200" dirty="0" smtClean="0">
                <a:solidFill>
                  <a:schemeClr val="tx1"/>
                </a:solidFill>
                <a:effectLst/>
                <a:latin typeface="+mn-lt"/>
                <a:ea typeface="+mn-ea"/>
                <a:cs typeface="+mn-cs"/>
              </a:rPr>
              <a:t> does not encrypt the data stream</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7</a:t>
            </a:fld>
            <a:endParaRPr lang="en-US"/>
          </a:p>
        </p:txBody>
      </p:sp>
    </p:spTree>
    <p:extLst>
      <p:ext uri="{BB962C8B-B14F-4D97-AF65-F5344CB8AC3E}">
        <p14:creationId xmlns:p14="http://schemas.microsoft.com/office/powerpoint/2010/main" val="85856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a:uFill>
                  <a:solidFill>
                    <a:srgbClr val="FFFFFF"/>
                  </a:solidFill>
                </a:uFill>
                <a:latin typeface="Arial"/>
                <a:ea typeface="Droid Sans Fallback"/>
              </a:rPr>
              <a:t>Present what we do</a:t>
            </a:r>
            <a:endParaRPr/>
          </a:p>
          <a:p>
            <a:pPr marL="216000" indent="-216000">
              <a:lnSpc>
                <a:spcPct val="100000"/>
              </a:lnSpc>
            </a:pPr>
            <a:r>
              <a:rPr lang="en-US" sz="1200" strike="noStrike" spc="-1">
                <a:uFill>
                  <a:solidFill>
                    <a:srgbClr val="FFFFFF"/>
                  </a:solidFill>
                </a:uFill>
                <a:latin typeface="Arial"/>
                <a:ea typeface="Droid Sans Fallback"/>
              </a:rPr>
              <a:t>Focusing on</a:t>
            </a:r>
            <a:endParaRPr/>
          </a:p>
          <a:p>
            <a:pPr marL="216000" indent="-216000">
              <a:lnSpc>
                <a:spcPct val="100000"/>
              </a:lnSpc>
            </a:pPr>
            <a:r>
              <a:rPr lang="en-US" sz="1200" strike="noStrike" spc="-1">
                <a:uFill>
                  <a:solidFill>
                    <a:srgbClr val="FFFFFF"/>
                  </a:solidFill>
                </a:uFill>
                <a:latin typeface="Arial"/>
                <a:ea typeface="Droid Sans Fallback"/>
              </a:rPr>
              <a:t>Overview</a:t>
            </a:r>
            <a:endParaRPr/>
          </a:p>
          <a:p>
            <a:pPr marL="216000" indent="-216000">
              <a:lnSpc>
                <a:spcPct val="100000"/>
              </a:lnSpc>
            </a:pPr>
            <a:endParaRPr/>
          </a:p>
          <a:p>
            <a:pPr marL="216000" indent="-216000">
              <a:lnSpc>
                <a:spcPct val="100000"/>
              </a:lnSpc>
            </a:pPr>
            <a:r>
              <a:rPr lang="en-US" sz="1200" strike="noStrike" spc="-1">
                <a:uFill>
                  <a:solidFill>
                    <a:srgbClr val="FFFFFF"/>
                  </a:solidFill>
                </a:uFill>
                <a:latin typeface="Arial"/>
                <a:ea typeface="Droid Sans Fallback"/>
              </a:rPr>
              <a:t>And I would like to present you the work we develope at the I2PC in the area of image processing.</a:t>
            </a:r>
            <a:endParaRPr/>
          </a:p>
          <a:p>
            <a:pPr>
              <a:lnSpc>
                <a:spcPct val="100000"/>
              </a:lnSpc>
            </a:pPr>
            <a:endParaRPr/>
          </a:p>
          <a:p>
            <a:pPr>
              <a:lnSpc>
                <a:spcPct val="100000"/>
              </a:lnSpc>
            </a:pPr>
            <a:r>
              <a:rPr lang="en-US" sz="2000" strike="noStrike" spc="-1">
                <a:uFill>
                  <a:solidFill>
                    <a:srgbClr val="FFFFFF"/>
                  </a:solidFill>
                </a:uFill>
                <a:latin typeface="Arial"/>
                <a:ea typeface="Droid Sans Fallback"/>
              </a:rPr>
              <a:t>Let me show in a single slide the kind of work we do and then I will focus on workflows and data management</a:t>
            </a:r>
            <a:endParaRPr/>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895350" y="739775"/>
            <a:ext cx="4927600" cy="3695700"/>
          </a:xfrm>
          <a:prstGeom prst="rect">
            <a:avLst/>
          </a:prstGeom>
          <a:noFill/>
          <a:ln w="12700">
            <a:solidFill>
              <a:prstClr val="black"/>
            </a:solidFill>
          </a:ln>
        </p:spPr>
      </p:sp>
      <p:sp>
        <p:nvSpPr>
          <p:cNvPr id="3" name="2 Marcador de notas"/>
          <p:cNvSpPr>
            <a:spLocks noGrp="1"/>
          </p:cNvSpPr>
          <p:nvPr>
            <p:ph type="body" idx="1"/>
          </p:nvPr>
        </p:nvSpPr>
        <p:spPr/>
        <p:txBody>
          <a:bodyPr/>
          <a:lstStyle/>
          <a:p>
            <a:r>
              <a:rPr lang="en-US" dirty="0" smtClean="0"/>
              <a:t>Como se </a:t>
            </a:r>
            <a:r>
              <a:rPr lang="en-US" dirty="0" err="1" smtClean="0"/>
              <a:t>asigna</a:t>
            </a:r>
            <a:r>
              <a:rPr lang="en-US" dirty="0" smtClean="0"/>
              <a:t> EPU to </a:t>
            </a:r>
            <a:r>
              <a:rPr lang="en-US" dirty="0" err="1" smtClean="0"/>
              <a:t>directorio</a:t>
            </a:r>
            <a:endParaRPr lang="en-US" dirty="0"/>
          </a:p>
        </p:txBody>
      </p:sp>
      <p:sp>
        <p:nvSpPr>
          <p:cNvPr id="4" name="3 Marcador de número de diapositiva"/>
          <p:cNvSpPr>
            <a:spLocks noGrp="1"/>
          </p:cNvSpPr>
          <p:nvPr>
            <p:ph type="sldNum" idx="10"/>
          </p:nvPr>
        </p:nvSpPr>
        <p:spPr/>
        <p:txBody>
          <a:bodyPr/>
          <a:lstStyle/>
          <a:p>
            <a:pPr algn="r"/>
            <a:fld id="{E6FEABF4-206B-4F17-A109-8BEDE1F9E8AB}" type="slidenum">
              <a:rPr lang="en-US" sz="1400" spc="-1" smtClean="0">
                <a:latin typeface="Times New Roman"/>
              </a:rPr>
              <a:t>10</a:t>
            </a:fld>
            <a:endParaRPr lang="en-US"/>
          </a:p>
        </p:txBody>
      </p:sp>
    </p:spTree>
    <p:extLst>
      <p:ext uri="{BB962C8B-B14F-4D97-AF65-F5344CB8AC3E}">
        <p14:creationId xmlns:p14="http://schemas.microsoft.com/office/powerpoint/2010/main" val="2159306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8"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29"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2"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3"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34"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6"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37"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38" name="37 Imagen"/>
          <p:cNvPicPr/>
          <p:nvPr/>
        </p:nvPicPr>
        <p:blipFill>
          <a:blip r:embed="rId2"/>
          <a:stretch/>
        </p:blipFill>
        <p:spPr>
          <a:xfrm>
            <a:off x="5620680" y="620280"/>
            <a:ext cx="360360" cy="287640"/>
          </a:xfrm>
          <a:prstGeom prst="rect">
            <a:avLst/>
          </a:prstGeom>
          <a:ln>
            <a:noFill/>
          </a:ln>
        </p:spPr>
      </p:pic>
      <p:pic>
        <p:nvPicPr>
          <p:cNvPr id="39" name="38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28"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0"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2"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33"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7"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38"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39"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7"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1"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42"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43"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5"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46"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47"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9"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150"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52"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53"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54"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155"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57"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158"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159" name="158 Imagen"/>
          <p:cNvPicPr/>
          <p:nvPr/>
        </p:nvPicPr>
        <p:blipFill>
          <a:blip r:embed="rId2"/>
          <a:stretch/>
        </p:blipFill>
        <p:spPr>
          <a:xfrm>
            <a:off x="5620680" y="620280"/>
            <a:ext cx="360360" cy="287640"/>
          </a:xfrm>
          <a:prstGeom prst="rect">
            <a:avLst/>
          </a:prstGeom>
          <a:ln>
            <a:noFill/>
          </a:ln>
        </p:spPr>
      </p:pic>
      <p:pic>
        <p:nvPicPr>
          <p:cNvPr id="160" name="159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69"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1"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3"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74"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9"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8"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79"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80"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82"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83"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84"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86"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87"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88"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0"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191"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3"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94"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95"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196"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8"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199"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200" name="199 Imagen"/>
          <p:cNvPicPr/>
          <p:nvPr/>
        </p:nvPicPr>
        <p:blipFill>
          <a:blip r:embed="rId2"/>
          <a:stretch/>
        </p:blipFill>
        <p:spPr>
          <a:xfrm>
            <a:off x="5620680" y="620280"/>
            <a:ext cx="360360" cy="287640"/>
          </a:xfrm>
          <a:prstGeom prst="rect">
            <a:avLst/>
          </a:prstGeom>
          <a:ln>
            <a:noFill/>
          </a:ln>
        </p:spPr>
      </p:pic>
      <p:pic>
        <p:nvPicPr>
          <p:cNvPr id="201" name="200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1"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3"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1"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2"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5"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96"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8"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0"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01"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302"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4"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30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06"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8"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09"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10"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2"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313"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5"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16"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17"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318"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20"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321"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322" name="321 Imagen"/>
          <p:cNvPicPr/>
          <p:nvPr/>
        </p:nvPicPr>
        <p:blipFill>
          <a:blip r:embed="rId2"/>
          <a:stretch/>
        </p:blipFill>
        <p:spPr>
          <a:xfrm>
            <a:off x="5620680" y="620280"/>
            <a:ext cx="360360" cy="287640"/>
          </a:xfrm>
          <a:prstGeom prst="rect">
            <a:avLst/>
          </a:prstGeom>
          <a:ln>
            <a:noFill/>
          </a:ln>
        </p:spPr>
      </p:pic>
      <p:pic>
        <p:nvPicPr>
          <p:cNvPr id="323" name="322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6"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7"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8"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0"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1"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2"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4"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2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6"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image" Target="../media/image3.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4.png"/><Relationship Id="rId2" Type="http://schemas.openxmlformats.org/officeDocument/2006/relationships/slideLayout" Target="../slideLayouts/slideLayout38.xml"/><Relationship Id="rId16" Type="http://schemas.openxmlformats.org/officeDocument/2006/relationships/image" Target="../media/image3.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1"/>
          <p:cNvPicPr/>
          <p:nvPr/>
        </p:nvPicPr>
        <p:blipFill>
          <a:blip r:embed="rId14"/>
          <a:stretch/>
        </p:blipFill>
        <p:spPr>
          <a:xfrm>
            <a:off x="7678800" y="6021360"/>
            <a:ext cx="1285560" cy="641160"/>
          </a:xfrm>
          <a:prstGeom prst="rect">
            <a:avLst/>
          </a:prstGeom>
          <a:ln>
            <a:noFill/>
          </a:ln>
        </p:spPr>
      </p:pic>
      <p:pic>
        <p:nvPicPr>
          <p:cNvPr id="7" name="Picture 2"/>
          <p:cNvPicPr/>
          <p:nvPr/>
        </p:nvPicPr>
        <p:blipFill>
          <a:blip r:embed="rId15"/>
          <a:stretch/>
        </p:blipFill>
        <p:spPr>
          <a:xfrm>
            <a:off x="252360" y="6004080"/>
            <a:ext cx="502920" cy="701280"/>
          </a:xfrm>
          <a:prstGeom prst="rect">
            <a:avLst/>
          </a:prstGeom>
          <a:ln>
            <a:noFill/>
          </a:ln>
        </p:spPr>
      </p:pic>
      <p:pic>
        <p:nvPicPr>
          <p:cNvPr id="2" name="Picture 3"/>
          <p:cNvPicPr/>
          <p:nvPr/>
        </p:nvPicPr>
        <p:blipFill>
          <a:blip r:embed="rId16"/>
          <a:stretch/>
        </p:blipFill>
        <p:spPr>
          <a:xfrm>
            <a:off x="7020000" y="6021360"/>
            <a:ext cx="647280" cy="647280"/>
          </a:xfrm>
          <a:prstGeom prst="rect">
            <a:avLst/>
          </a:prstGeom>
          <a:ln w="9360">
            <a:solidFill>
              <a:srgbClr val="000000"/>
            </a:solidFill>
            <a:miter/>
          </a:ln>
        </p:spPr>
      </p:pic>
      <p:pic>
        <p:nvPicPr>
          <p:cNvPr id="3" name="Picture 4"/>
          <p:cNvPicPr/>
          <p:nvPr/>
        </p:nvPicPr>
        <p:blipFill>
          <a:blip r:embed="rId17"/>
          <a:stretch/>
        </p:blipFill>
        <p:spPr>
          <a:xfrm>
            <a:off x="900000" y="6021360"/>
            <a:ext cx="1294920" cy="655200"/>
          </a:xfrm>
          <a:prstGeom prst="rect">
            <a:avLst/>
          </a:prstGeom>
          <a:ln>
            <a:noFill/>
          </a:ln>
        </p:spPr>
      </p:pic>
      <p:sp>
        <p:nvSpPr>
          <p:cNvPr id="4" name="PlaceHolder 1"/>
          <p:cNvSpPr>
            <a:spLocks noGrp="1"/>
          </p:cNvSpPr>
          <p:nvPr>
            <p:ph type="title"/>
          </p:nvPr>
        </p:nvSpPr>
        <p:spPr>
          <a:xfrm>
            <a:off x="685800" y="2130480"/>
            <a:ext cx="7770600" cy="1468080"/>
          </a:xfrm>
          <a:prstGeom prst="rect">
            <a:avLst/>
          </a:prstGeom>
        </p:spPr>
        <p:txBody>
          <a:bodyPr anchor="ctr"/>
          <a:lstStyle/>
          <a:p>
            <a:pPr>
              <a:lnSpc>
                <a:spcPct val="93000"/>
              </a:lnSpc>
            </a:pPr>
            <a:r>
              <a:rPr lang="en-GB" sz="3600" strike="noStrike" spc="-1">
                <a:solidFill>
                  <a:srgbClr val="000000"/>
                </a:solidFill>
                <a:uFill>
                  <a:solidFill>
                    <a:srgbClr val="FFFFFF"/>
                  </a:solidFill>
                </a:uFill>
                <a:latin typeface="Arial"/>
                <a:ea typeface="Droid Sans Fallback"/>
              </a:rPr>
              <a:t>Haga clic para modificar el estilo de título del patrón</a:t>
            </a:r>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0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1" name="Picture 2"/>
          <p:cNvPicPr/>
          <p:nvPr/>
        </p:nvPicPr>
        <p:blipFill>
          <a:blip r:embed="rId14"/>
          <a:stretch/>
        </p:blipFill>
        <p:spPr>
          <a:xfrm>
            <a:off x="7678440" y="6021360"/>
            <a:ext cx="1285920" cy="641880"/>
          </a:xfrm>
          <a:prstGeom prst="rect">
            <a:avLst/>
          </a:prstGeom>
          <a:ln w="9360">
            <a:noFill/>
          </a:ln>
        </p:spPr>
      </p:pic>
      <p:pic>
        <p:nvPicPr>
          <p:cNvPr id="122" name="Picture 6"/>
          <p:cNvPicPr/>
          <p:nvPr/>
        </p:nvPicPr>
        <p:blipFill>
          <a:blip r:embed="rId15"/>
          <a:stretch/>
        </p:blipFill>
        <p:spPr>
          <a:xfrm>
            <a:off x="251640" y="6004080"/>
            <a:ext cx="504000" cy="701280"/>
          </a:xfrm>
          <a:prstGeom prst="rect">
            <a:avLst/>
          </a:prstGeom>
          <a:ln>
            <a:noFill/>
          </a:ln>
        </p:spPr>
      </p:pic>
      <p:pic>
        <p:nvPicPr>
          <p:cNvPr id="123"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124" name="Picture 2"/>
          <p:cNvPicPr/>
          <p:nvPr/>
        </p:nvPicPr>
        <p:blipFill>
          <a:blip r:embed="rId17"/>
          <a:stretch/>
        </p:blipFill>
        <p:spPr>
          <a:xfrm>
            <a:off x="899640" y="6021360"/>
            <a:ext cx="1295640" cy="656280"/>
          </a:xfrm>
          <a:prstGeom prst="rect">
            <a:avLst/>
          </a:prstGeom>
          <a:ln>
            <a:noFill/>
          </a:ln>
        </p:spPr>
      </p:pic>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r>
              <a:rPr lang="en-GB" sz="3600" spc="-1">
                <a:latin typeface="Arial"/>
              </a:rPr>
              <a:t>Click to edit the title text format</a:t>
            </a:r>
            <a:endParaRPr/>
          </a:p>
        </p:txBody>
      </p:sp>
      <p:sp>
        <p:nvSpPr>
          <p:cNvPr id="126"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4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1" name="Picture 2"/>
          <p:cNvPicPr/>
          <p:nvPr/>
        </p:nvPicPr>
        <p:blipFill>
          <a:blip r:embed="rId14"/>
          <a:stretch/>
        </p:blipFill>
        <p:spPr>
          <a:xfrm>
            <a:off x="7678440" y="6021360"/>
            <a:ext cx="1285920" cy="641880"/>
          </a:xfrm>
          <a:prstGeom prst="rect">
            <a:avLst/>
          </a:prstGeom>
          <a:ln w="9360">
            <a:noFill/>
          </a:ln>
        </p:spPr>
      </p:pic>
      <p:pic>
        <p:nvPicPr>
          <p:cNvPr id="162" name="Picture 6"/>
          <p:cNvPicPr/>
          <p:nvPr/>
        </p:nvPicPr>
        <p:blipFill>
          <a:blip r:embed="rId15"/>
          <a:stretch/>
        </p:blipFill>
        <p:spPr>
          <a:xfrm>
            <a:off x="251640" y="6004080"/>
            <a:ext cx="504000" cy="701280"/>
          </a:xfrm>
          <a:prstGeom prst="rect">
            <a:avLst/>
          </a:prstGeom>
          <a:ln>
            <a:noFill/>
          </a:ln>
        </p:spPr>
      </p:pic>
      <p:pic>
        <p:nvPicPr>
          <p:cNvPr id="163"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164" name="Picture 2"/>
          <p:cNvPicPr/>
          <p:nvPr/>
        </p:nvPicPr>
        <p:blipFill>
          <a:blip r:embed="rId17"/>
          <a:stretch/>
        </p:blipFill>
        <p:spPr>
          <a:xfrm>
            <a:off x="899640" y="6021360"/>
            <a:ext cx="1295640" cy="656280"/>
          </a:xfrm>
          <a:prstGeom prst="rect">
            <a:avLst/>
          </a:prstGeom>
          <a:ln>
            <a:noFill/>
          </a:ln>
        </p:spPr>
      </p:pic>
      <p:sp>
        <p:nvSpPr>
          <p:cNvPr id="165" name="Line 1"/>
          <p:cNvSpPr/>
          <p:nvPr/>
        </p:nvSpPr>
        <p:spPr>
          <a:xfrm>
            <a:off x="179280" y="1052280"/>
            <a:ext cx="8713800" cy="0"/>
          </a:xfrm>
          <a:prstGeom prst="line">
            <a:avLst/>
          </a:prstGeom>
          <a:ln>
            <a:round/>
          </a:ln>
        </p:spPr>
        <p:style>
          <a:lnRef idx="2">
            <a:schemeClr val="accent1"/>
          </a:lnRef>
          <a:fillRef idx="0">
            <a:schemeClr val="accent1"/>
          </a:fillRef>
          <a:effectRef idx="1">
            <a:schemeClr val="accent1"/>
          </a:effectRef>
          <a:fontRef idx="minor"/>
        </p:style>
      </p:sp>
      <p:sp>
        <p:nvSpPr>
          <p:cNvPr id="166" name="PlaceHolder 2"/>
          <p:cNvSpPr>
            <a:spLocks noGrp="1"/>
          </p:cNvSpPr>
          <p:nvPr>
            <p:ph type="title"/>
          </p:nvPr>
        </p:nvSpPr>
        <p:spPr>
          <a:xfrm>
            <a:off x="457200" y="115920"/>
            <a:ext cx="8229240" cy="779040"/>
          </a:xfrm>
          <a:prstGeom prst="rect">
            <a:avLst/>
          </a:prstGeom>
        </p:spPr>
        <p:txBody>
          <a:bodyPr anchor="ctr"/>
          <a:lstStyle/>
          <a:p>
            <a:pPr algn="ctr">
              <a:lnSpc>
                <a:spcPct val="100000"/>
              </a:lnSpc>
            </a:pPr>
            <a:r>
              <a:rPr lang="en-GB" sz="3600" strike="noStrike" spc="-1">
                <a:solidFill>
                  <a:srgbClr val="376092"/>
                </a:solidFill>
                <a:uFill>
                  <a:solidFill>
                    <a:srgbClr val="FFFFFF"/>
                  </a:solidFill>
                </a:uFill>
                <a:latin typeface="Calibri"/>
              </a:rPr>
              <a:t>Click to edit Master title style</a:t>
            </a:r>
            <a:endParaRPr/>
          </a:p>
        </p:txBody>
      </p:sp>
      <p:sp>
        <p:nvSpPr>
          <p:cNvPr id="167" name="PlaceHolder 3"/>
          <p:cNvSpPr>
            <a:spLocks noGrp="1"/>
          </p:cNvSpPr>
          <p:nvPr>
            <p:ph type="body"/>
          </p:nvPr>
        </p:nvSpPr>
        <p:spPr>
          <a:xfrm>
            <a:off x="457200" y="1197000"/>
            <a:ext cx="8229240" cy="4525560"/>
          </a:xfrm>
          <a:prstGeom prst="rect">
            <a:avLst/>
          </a:prstGeom>
        </p:spPr>
        <p:txBody>
          <a:bodyPr/>
          <a:lstStyle/>
          <a:p>
            <a:pPr marL="432000" indent="-324000">
              <a:buClr>
                <a:srgbClr val="FFFFFF"/>
              </a:buClr>
              <a:buSzPct val="45000"/>
              <a:buFont typeface="StarSymbol"/>
              <a:buChar char=""/>
            </a:pPr>
            <a:r>
              <a:rPr lang="en-GB" sz="3200" strike="noStrike" spc="-1">
                <a:solidFill>
                  <a:srgbClr val="000000"/>
                </a:solidFill>
                <a:uFill>
                  <a:solidFill>
                    <a:srgbClr val="FFFFFF"/>
                  </a:solidFill>
                </a:uFill>
                <a:latin typeface="Calibri"/>
              </a:rPr>
              <a:t>Click to edit the outline text format</a:t>
            </a:r>
            <a:endParaRPr/>
          </a:p>
          <a:p>
            <a:pPr marL="864000" lvl="1" indent="-324000">
              <a:buClr>
                <a:srgbClr val="FFFFFF"/>
              </a:buClr>
              <a:buSzPct val="75000"/>
              <a:buFont typeface="StarSymbol"/>
              <a:buChar char=""/>
            </a:pPr>
            <a:r>
              <a:rPr lang="en-GB" sz="3200" strike="noStrike" spc="-1">
                <a:solidFill>
                  <a:srgbClr val="000000"/>
                </a:solidFill>
                <a:uFill>
                  <a:solidFill>
                    <a:srgbClr val="FFFFFF"/>
                  </a:solidFill>
                </a:uFill>
                <a:latin typeface="Calibri"/>
              </a:rPr>
              <a:t>Second Outline Level</a:t>
            </a:r>
            <a:endParaRPr/>
          </a:p>
          <a:p>
            <a:pPr marL="1296000" lvl="2" indent="-288000">
              <a:buClr>
                <a:srgbClr val="FFFFFF"/>
              </a:buClr>
              <a:buSzPct val="45000"/>
              <a:buFont typeface="StarSymbol"/>
              <a:buChar char=""/>
            </a:pPr>
            <a:r>
              <a:rPr lang="en-GB" sz="3200" strike="noStrike" spc="-1">
                <a:solidFill>
                  <a:srgbClr val="000000"/>
                </a:solidFill>
                <a:uFill>
                  <a:solidFill>
                    <a:srgbClr val="FFFFFF"/>
                  </a:solidFill>
                </a:uFill>
                <a:latin typeface="Calibri"/>
              </a:rPr>
              <a:t>Third Outline Level</a:t>
            </a:r>
            <a:endParaRPr/>
          </a:p>
          <a:p>
            <a:pPr marL="1728000" lvl="3" indent="-216000">
              <a:buClr>
                <a:srgbClr val="FFFFFF"/>
              </a:buClr>
              <a:buSzPct val="75000"/>
              <a:buFont typeface="StarSymbol"/>
              <a:buChar char=""/>
            </a:pPr>
            <a:r>
              <a:rPr lang="en-GB" sz="3200" strike="noStrike" spc="-1">
                <a:solidFill>
                  <a:srgbClr val="000000"/>
                </a:solidFill>
                <a:uFill>
                  <a:solidFill>
                    <a:srgbClr val="FFFFFF"/>
                  </a:solidFill>
                </a:uFill>
                <a:latin typeface="Calibri"/>
              </a:rPr>
              <a:t>Fourth Outline Level</a:t>
            </a:r>
            <a:endParaRPr/>
          </a:p>
          <a:p>
            <a:pPr marL="2160000" lvl="4" indent="-216000">
              <a:buClr>
                <a:srgbClr val="FFFFFF"/>
              </a:buClr>
              <a:buSzPct val="45000"/>
              <a:buFont typeface="StarSymbol"/>
              <a:buChar char=""/>
            </a:pPr>
            <a:r>
              <a:rPr lang="en-GB" sz="3200" strike="noStrike" spc="-1">
                <a:solidFill>
                  <a:srgbClr val="000000"/>
                </a:solidFill>
                <a:uFill>
                  <a:solidFill>
                    <a:srgbClr val="FFFFFF"/>
                  </a:solidFill>
                </a:uFill>
                <a:latin typeface="Calibri"/>
              </a:rPr>
              <a:t>Fifth Outline Level</a:t>
            </a:r>
            <a:endParaRPr/>
          </a:p>
          <a:p>
            <a:pPr marL="2592000" lvl="5" indent="-216000">
              <a:buClr>
                <a:srgbClr val="FFFFFF"/>
              </a:buClr>
              <a:buSzPct val="45000"/>
              <a:buFont typeface="StarSymbol"/>
              <a:buChar char=""/>
            </a:pPr>
            <a:r>
              <a:rPr lang="en-GB" sz="3200" strike="noStrike" spc="-1">
                <a:solidFill>
                  <a:srgbClr val="000000"/>
                </a:solidFill>
                <a:uFill>
                  <a:solidFill>
                    <a:srgbClr val="FFFFFF"/>
                  </a:solidFill>
                </a:uFill>
                <a:latin typeface="Calibri"/>
              </a:rPr>
              <a:t>Sixth Outline Level</a:t>
            </a:r>
            <a:endParaRPr/>
          </a:p>
          <a:p>
            <a:pPr marL="343080" indent="-342720">
              <a:lnSpc>
                <a:spcPct val="100000"/>
              </a:lnSpc>
              <a:buFont typeface="Arial"/>
              <a:buChar char="•"/>
            </a:pPr>
            <a:r>
              <a:rPr lang="en-GB" sz="3200" strike="noStrike" spc="-1">
                <a:solidFill>
                  <a:srgbClr val="000000"/>
                </a:solidFill>
                <a:uFill>
                  <a:solidFill>
                    <a:srgbClr val="FFFFFF"/>
                  </a:solidFill>
                </a:uFill>
                <a:latin typeface="Calibri"/>
              </a:rPr>
              <a:t>Seventh Outline LevelClick to edit Master text styles</a:t>
            </a:r>
            <a:endParaRPr/>
          </a:p>
          <a:p>
            <a:pPr marL="743040" lvl="1" indent="-285480">
              <a:lnSpc>
                <a:spcPct val="100000"/>
              </a:lnSpc>
              <a:buFont typeface="Arial"/>
              <a:buChar char="–"/>
            </a:pPr>
            <a:r>
              <a:rPr lang="en-GB" sz="2800" strike="noStrike" spc="-1">
                <a:solidFill>
                  <a:srgbClr val="000000"/>
                </a:solidFill>
                <a:uFill>
                  <a:solidFill>
                    <a:srgbClr val="FFFFFF"/>
                  </a:solidFill>
                </a:uFill>
                <a:latin typeface="Calibri"/>
              </a:rPr>
              <a:t>Second level</a:t>
            </a:r>
            <a:endParaRPr/>
          </a:p>
          <a:p>
            <a:pPr marL="1143000" lvl="2" indent="-228240">
              <a:lnSpc>
                <a:spcPct val="100000"/>
              </a:lnSpc>
              <a:buFont typeface="Arial"/>
              <a:buChar char="•"/>
            </a:pPr>
            <a:r>
              <a:rPr lang="en-GB" sz="2400" strike="noStrike" spc="-1">
                <a:solidFill>
                  <a:srgbClr val="000000"/>
                </a:solidFill>
                <a:uFill>
                  <a:solidFill>
                    <a:srgbClr val="FFFFFF"/>
                  </a:solidFill>
                </a:uFill>
                <a:latin typeface="Calibri"/>
              </a:rPr>
              <a:t>Third level</a:t>
            </a:r>
            <a:endParaRPr/>
          </a:p>
          <a:p>
            <a:pPr marL="1600200" lvl="3" indent="-228240">
              <a:lnSpc>
                <a:spcPct val="100000"/>
              </a:lnSpc>
              <a:buFont typeface="Arial"/>
              <a:buChar char="–"/>
            </a:pPr>
            <a:r>
              <a:rPr lang="en-GB" sz="2000" strike="noStrike" spc="-1">
                <a:solidFill>
                  <a:srgbClr val="000000"/>
                </a:solidFill>
                <a:uFill>
                  <a:solidFill>
                    <a:srgbClr val="FFFFFF"/>
                  </a:solidFill>
                </a:uFill>
                <a:latin typeface="Calibri"/>
              </a:rPr>
              <a:t>Fourth level</a:t>
            </a:r>
            <a:endParaRPr/>
          </a:p>
          <a:p>
            <a:pPr marL="2057400" lvl="4" indent="-228240">
              <a:lnSpc>
                <a:spcPct val="100000"/>
              </a:lnSpc>
              <a:buFont typeface="Arial"/>
              <a:buChar char="»"/>
            </a:pPr>
            <a:r>
              <a:rPr lang="en-GB" sz="2000" strike="noStrike" spc="-1">
                <a:solidFill>
                  <a:srgbClr val="000000"/>
                </a:solidFill>
                <a:uFill>
                  <a:solidFill>
                    <a:srgbClr val="FFFFFF"/>
                  </a:solidFill>
                </a:u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4" name="Picture 2"/>
          <p:cNvPicPr/>
          <p:nvPr/>
        </p:nvPicPr>
        <p:blipFill>
          <a:blip r:embed="rId14"/>
          <a:stretch/>
        </p:blipFill>
        <p:spPr>
          <a:xfrm>
            <a:off x="7678440" y="6021360"/>
            <a:ext cx="1285920" cy="641880"/>
          </a:xfrm>
          <a:prstGeom prst="rect">
            <a:avLst/>
          </a:prstGeom>
          <a:ln w="9360">
            <a:noFill/>
          </a:ln>
        </p:spPr>
      </p:pic>
      <p:pic>
        <p:nvPicPr>
          <p:cNvPr id="285" name="Picture 6"/>
          <p:cNvPicPr/>
          <p:nvPr/>
        </p:nvPicPr>
        <p:blipFill>
          <a:blip r:embed="rId15"/>
          <a:stretch/>
        </p:blipFill>
        <p:spPr>
          <a:xfrm>
            <a:off x="251640" y="6004080"/>
            <a:ext cx="504000" cy="701280"/>
          </a:xfrm>
          <a:prstGeom prst="rect">
            <a:avLst/>
          </a:prstGeom>
          <a:ln>
            <a:noFill/>
          </a:ln>
        </p:spPr>
      </p:pic>
      <p:pic>
        <p:nvPicPr>
          <p:cNvPr id="286"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287" name="Picture 2"/>
          <p:cNvPicPr/>
          <p:nvPr/>
        </p:nvPicPr>
        <p:blipFill>
          <a:blip r:embed="rId17"/>
          <a:stretch/>
        </p:blipFill>
        <p:spPr>
          <a:xfrm>
            <a:off x="899640" y="6021360"/>
            <a:ext cx="1295640" cy="656280"/>
          </a:xfrm>
          <a:prstGeom prst="rect">
            <a:avLst/>
          </a:prstGeom>
          <a:ln>
            <a:noFill/>
          </a:ln>
        </p:spPr>
      </p:pic>
      <p:sp>
        <p:nvSpPr>
          <p:cNvPr id="288" name="PlaceHolder 1"/>
          <p:cNvSpPr>
            <a:spLocks noGrp="1"/>
          </p:cNvSpPr>
          <p:nvPr>
            <p:ph type="title"/>
          </p:nvPr>
        </p:nvSpPr>
        <p:spPr>
          <a:xfrm>
            <a:off x="685800" y="2130480"/>
            <a:ext cx="7770600" cy="1468080"/>
          </a:xfrm>
          <a:prstGeom prst="rect">
            <a:avLst/>
          </a:prstGeom>
        </p:spPr>
        <p:txBody>
          <a:bodyPr anchor="ctr"/>
          <a:lstStyle/>
          <a:p>
            <a:pPr algn="ctr">
              <a:lnSpc>
                <a:spcPct val="100000"/>
              </a:lnSpc>
            </a:pPr>
            <a:r>
              <a:rPr lang="en-GB" sz="3600" strike="noStrike" spc="-1">
                <a:solidFill>
                  <a:srgbClr val="376092"/>
                </a:solidFill>
                <a:uFill>
                  <a:solidFill>
                    <a:srgbClr val="FFFFFF"/>
                  </a:solidFill>
                </a:uFill>
                <a:latin typeface="Calibri"/>
              </a:rPr>
              <a:t>Haga clic para modificar el estilo de título del patrón</a:t>
            </a:r>
            <a:endParaRPr/>
          </a:p>
        </p:txBody>
      </p:sp>
      <p:sp>
        <p:nvSpPr>
          <p:cNvPr id="289"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4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hyperlink" Target="file:///\\vboxsrv\roberto\20170713_roberto_ribosome\GRID_12\ATLAS\" TargetMode="External"/><Relationship Id="rId13" Type="http://schemas.openxmlformats.org/officeDocument/2006/relationships/image" Target="../media/image36.png"/><Relationship Id="rId3" Type="http://schemas.openxmlformats.org/officeDocument/2006/relationships/hyperlink" Target="file:///\\vboxsrv\roberto\20170713_roberto_ribosome" TargetMode="External"/><Relationship Id="rId7" Type="http://schemas.openxmlformats.org/officeDocument/2006/relationships/hyperlink" Target="file:///\\vboxsrv\roberto\20170713_roberto_ribosome\GRID_12\" TargetMode="External"/><Relationship Id="rId12" Type="http://schemas.openxmlformats.org/officeDocument/2006/relationships/hyperlink" Target="file:///\\vboxsrv\roberto\20170713_roberto_ribosome\ScipionUserData\projects\20170713_roberto_ribosom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file:///\\vboxsrv\roberto\20170713_roberto_ribosome\GRID_01\DATA\" TargetMode="External"/><Relationship Id="rId11" Type="http://schemas.openxmlformats.org/officeDocument/2006/relationships/hyperlink" Target="file:///\\vboxsrv\roberto\20170713_roberto_ribosome\ScipionUserData\projects\" TargetMode="External"/><Relationship Id="rId5" Type="http://schemas.openxmlformats.org/officeDocument/2006/relationships/hyperlink" Target="file:///\\vboxsrv\roberto\20170713_roberto_ribosome\GRID_01\ATLAS\" TargetMode="External"/><Relationship Id="rId10" Type="http://schemas.openxmlformats.org/officeDocument/2006/relationships/hyperlink" Target="file:///\\vboxsrv\roberto\20170713_roberto_ribosome\ScipionUserData\" TargetMode="External"/><Relationship Id="rId4" Type="http://schemas.openxmlformats.org/officeDocument/2006/relationships/hyperlink" Target="file:///\\vboxsrv\roberto\20170713_roberto_ribosome\GRID_01\" TargetMode="External"/><Relationship Id="rId9" Type="http://schemas.openxmlformats.org/officeDocument/2006/relationships/hyperlink" Target="file:///\\vboxsrv\roberto\20170713_roberto_ribosome\GRID_12\DATA\" TargetMode="External"/><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1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1.jp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jp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cnb cs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9392"/>
            <a:ext cx="11021587" cy="6986899"/>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endParaRPr lang="en-US" dirty="0"/>
          </a:p>
        </p:txBody>
      </p:sp>
      <p:sp>
        <p:nvSpPr>
          <p:cNvPr id="3" name="2 Subtítulo"/>
          <p:cNvSpPr>
            <a:spLocks noGrp="1"/>
          </p:cNvSpPr>
          <p:nvPr>
            <p:ph type="subTitle"/>
          </p:nvPr>
        </p:nvSpPr>
        <p:spPr/>
        <p:txBody>
          <a:bodyPr/>
          <a:lstStyle/>
          <a:p>
            <a:endParaRPr lang="en-US" dirty="0"/>
          </a:p>
        </p:txBody>
      </p:sp>
      <p:pic>
        <p:nvPicPr>
          <p:cNvPr id="1026" name="Picture 2" descr="Image result for scipion elect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131"/>
            <a:ext cx="5957803" cy="15639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5976" y="764704"/>
            <a:ext cx="4680520"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TextShape 2"/>
          <p:cNvSpPr txBox="1"/>
          <p:nvPr/>
        </p:nvSpPr>
        <p:spPr>
          <a:xfrm>
            <a:off x="395640" y="5229364"/>
            <a:ext cx="6336600" cy="1295816"/>
          </a:xfrm>
          <a:prstGeom prst="rect">
            <a:avLst/>
          </a:prstGeom>
          <a:ln/>
        </p:spPr>
        <p:style>
          <a:lnRef idx="1">
            <a:schemeClr val="accent3"/>
          </a:lnRef>
          <a:fillRef idx="2">
            <a:schemeClr val="accent3"/>
          </a:fillRef>
          <a:effectRef idx="1">
            <a:schemeClr val="accent3"/>
          </a:effectRef>
          <a:fontRef idx="minor">
            <a:schemeClr val="dk1"/>
          </a:fontRef>
        </p:style>
        <p:txBody>
          <a:bodyPr/>
          <a:lstStyle/>
          <a:p>
            <a:pPr algn="ctr">
              <a:lnSpc>
                <a:spcPct val="100000"/>
              </a:lnSpc>
            </a:pPr>
            <a:r>
              <a:rPr lang="en-US" sz="2400" strike="noStrike" spc="-1" dirty="0" err="1">
                <a:solidFill>
                  <a:srgbClr val="8B8B8B"/>
                </a:solidFill>
                <a:uFill>
                  <a:solidFill>
                    <a:srgbClr val="FFFFFF"/>
                  </a:solidFill>
                </a:uFill>
                <a:latin typeface="Calibri"/>
                <a:ea typeface="Droid Sans Fallback"/>
              </a:rPr>
              <a:t>Escuela</a:t>
            </a:r>
            <a:r>
              <a:rPr lang="en-US" sz="2400" strike="noStrike" spc="-1" dirty="0">
                <a:solidFill>
                  <a:srgbClr val="8B8B8B"/>
                </a:solidFill>
                <a:uFill>
                  <a:solidFill>
                    <a:srgbClr val="FFFFFF"/>
                  </a:solidFill>
                </a:uFill>
                <a:latin typeface="Calibri"/>
                <a:ea typeface="Droid Sans Fallback"/>
              </a:rPr>
              <a:t> </a:t>
            </a:r>
            <a:r>
              <a:rPr lang="en-US" sz="2400" strike="noStrike" spc="-1" dirty="0" err="1">
                <a:solidFill>
                  <a:srgbClr val="8B8B8B"/>
                </a:solidFill>
                <a:uFill>
                  <a:solidFill>
                    <a:srgbClr val="FFFFFF"/>
                  </a:solidFill>
                </a:uFill>
                <a:latin typeface="Calibri"/>
                <a:ea typeface="Droid Sans Fallback"/>
              </a:rPr>
              <a:t>Politecnica</a:t>
            </a:r>
            <a:r>
              <a:rPr lang="en-US" sz="2400" strike="noStrike" spc="-1" dirty="0">
                <a:solidFill>
                  <a:srgbClr val="8B8B8B"/>
                </a:solidFill>
                <a:uFill>
                  <a:solidFill>
                    <a:srgbClr val="FFFFFF"/>
                  </a:solidFill>
                </a:uFill>
                <a:latin typeface="Calibri"/>
                <a:ea typeface="Droid Sans Fallback"/>
              </a:rPr>
              <a:t> Superior</a:t>
            </a:r>
            <a:endParaRPr dirty="0"/>
          </a:p>
          <a:p>
            <a:pPr algn="ctr">
              <a:lnSpc>
                <a:spcPct val="100000"/>
              </a:lnSpc>
            </a:pPr>
            <a:r>
              <a:rPr lang="en-US" sz="2400" b="1" strike="noStrike" spc="-1" dirty="0">
                <a:solidFill>
                  <a:srgbClr val="8B8B8B"/>
                </a:solidFill>
                <a:uFill>
                  <a:solidFill>
                    <a:srgbClr val="FFFFFF"/>
                  </a:solidFill>
                </a:uFill>
                <a:latin typeface="Calibri"/>
                <a:ea typeface="Droid Sans Fallback"/>
              </a:rPr>
              <a:t>Instruct</a:t>
            </a:r>
            <a:r>
              <a:rPr lang="en-US" sz="2400" strike="noStrike" spc="-1" dirty="0">
                <a:solidFill>
                  <a:srgbClr val="8B8B8B"/>
                </a:solidFill>
                <a:uFill>
                  <a:solidFill>
                    <a:srgbClr val="FFFFFF"/>
                  </a:solidFill>
                </a:uFill>
                <a:latin typeface="Calibri"/>
                <a:ea typeface="Droid Sans Fallback"/>
              </a:rPr>
              <a:t> Image Processing Center, CNB-CSIC</a:t>
            </a:r>
            <a:endParaRPr dirty="0"/>
          </a:p>
          <a:p>
            <a:pPr algn="ctr">
              <a:lnSpc>
                <a:spcPct val="100000"/>
              </a:lnSpc>
            </a:pPr>
            <a:r>
              <a:rPr lang="en-US" sz="2400" strike="noStrike" spc="-1" dirty="0">
                <a:solidFill>
                  <a:srgbClr val="8B8B8B"/>
                </a:solidFill>
                <a:uFill>
                  <a:solidFill>
                    <a:srgbClr val="FFFFFF"/>
                  </a:solidFill>
                </a:uFill>
                <a:latin typeface="Calibri"/>
                <a:ea typeface="Droid Sans Fallback"/>
              </a:rPr>
              <a:t>Roberto </a:t>
            </a:r>
            <a:r>
              <a:rPr lang="en-US" sz="2400" strike="noStrike" spc="-1" dirty="0" err="1">
                <a:solidFill>
                  <a:srgbClr val="8B8B8B"/>
                </a:solidFill>
                <a:uFill>
                  <a:solidFill>
                    <a:srgbClr val="FFFFFF"/>
                  </a:solidFill>
                </a:uFill>
                <a:latin typeface="Calibri"/>
                <a:ea typeface="Droid Sans Fallback"/>
              </a:rPr>
              <a:t>Marabini</a:t>
            </a:r>
            <a:r>
              <a:rPr lang="en-US" sz="2400" strike="noStrike" spc="-1" dirty="0">
                <a:solidFill>
                  <a:srgbClr val="8B8B8B"/>
                </a:solidFill>
                <a:uFill>
                  <a:solidFill>
                    <a:srgbClr val="FFFFFF"/>
                  </a:solidFill>
                </a:uFill>
                <a:latin typeface="Calibri"/>
                <a:ea typeface="Droid Sans Fallback"/>
              </a:rPr>
              <a:t> Ruiz</a:t>
            </a:r>
            <a:endParaRPr dirty="0"/>
          </a:p>
        </p:txBody>
      </p:sp>
    </p:spTree>
    <p:extLst>
      <p:ext uri="{BB962C8B-B14F-4D97-AF65-F5344CB8AC3E}">
        <p14:creationId xmlns:p14="http://schemas.microsoft.com/office/powerpoint/2010/main" val="23196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5" name="4 Rectángulo"/>
          <p:cNvSpPr/>
          <p:nvPr/>
        </p:nvSpPr>
        <p:spPr>
          <a:xfrm>
            <a:off x="395536" y="332656"/>
            <a:ext cx="5544616" cy="3693319"/>
          </a:xfrm>
          <a:prstGeom prst="rect">
            <a:avLst/>
          </a:prstGeom>
        </p:spPr>
        <p:txBody>
          <a:bodyPr wrap="square">
            <a:spAutoFit/>
          </a:bodyPr>
          <a:lstStyle/>
          <a:p>
            <a:endParaRPr lang="en-US" b="1" dirty="0"/>
          </a:p>
          <a:p>
            <a:r>
              <a:rPr lang="en-US" dirty="0">
                <a:latin typeface="Courier New" panose="02070309020205020404" pitchFamily="49" charset="0"/>
                <a:cs typeface="Courier New" panose="02070309020205020404" pitchFamily="49" charset="0"/>
                <a:hlinkClick r:id="rId3" action="ppaction://hlinkfile"/>
              </a:rPr>
              <a:t>20170713_roberto_ribosome</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hlinkClick r:id="rId4" action="ppaction://hlinkfile"/>
              </a:rPr>
              <a:t>GRID_01</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5" action="ppaction://hlinkfile"/>
              </a:rPr>
              <a:t>ATLAS</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smtClean="0">
                <a:latin typeface="Courier New" panose="02070309020205020404" pitchFamily="49" charset="0"/>
                <a:cs typeface="Courier New" panose="02070309020205020404" pitchFamily="49" charset="0"/>
                <a:hlinkClick r:id="rId6" action="ppaction://hlinkfile"/>
              </a:rPr>
              <a:t>DATA</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smtClean="0">
                <a:solidFill>
                  <a:srgbClr val="0070C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hlinkClick r:id="rId7" action="ppaction://hlinkfile"/>
              </a:rPr>
              <a:t>GRID_12</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8" action="ppaction://hlinkfile"/>
              </a:rPr>
              <a:t>ATLAS</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9" action="ppaction://hlinkfile"/>
              </a:rPr>
              <a:t>DATA</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hlinkClick r:id="rId10" action="ppaction://hlinkfile"/>
              </a:rPr>
              <a:t>ScipionUserData</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11" action="ppaction://hlinkfile"/>
              </a:rPr>
              <a:t>projects</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hlinkClick r:id="rId12" action="ppaction://hlinkfile"/>
              </a:rPr>
              <a:t>20170713_roberto_ribosome</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p>
        </p:txBody>
      </p:sp>
      <p:pic>
        <p:nvPicPr>
          <p:cNvPr id="3074" name="Picture 2" descr="Related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1920" y="1700808"/>
            <a:ext cx="4429125" cy="4429126"/>
          </a:xfrm>
          <a:prstGeom prst="rect">
            <a:avLst/>
          </a:prstGeom>
          <a:noFill/>
          <a:extLst>
            <a:ext uri="{909E8E84-426E-40DD-AFC4-6F175D3DCCD1}">
              <a14:hiddenFill xmlns:a14="http://schemas.microsoft.com/office/drawing/2010/main">
                <a:solidFill>
                  <a:srgbClr val="FFFFFF"/>
                </a:solidFill>
              </a14:hiddenFill>
            </a:ext>
          </a:extLst>
        </p:spPr>
      </p:pic>
      <p:pic>
        <p:nvPicPr>
          <p:cNvPr id="6" name="5 Imagen"/>
          <p:cNvPicPr>
            <a:picLocks noChangeAspect="1"/>
          </p:cNvPicPr>
          <p:nvPr/>
        </p:nvPicPr>
        <p:blipFill rotWithShape="1">
          <a:blip r:embed="rId14">
            <a:extLst>
              <a:ext uri="{28A0092B-C50C-407E-A947-70E740481C1C}">
                <a14:useLocalDpi xmlns:a14="http://schemas.microsoft.com/office/drawing/2010/main" val="0"/>
              </a:ext>
            </a:extLst>
          </a:blip>
          <a:srcRect l="17661" t="4850" r="29383" b="5873"/>
          <a:stretch/>
        </p:blipFill>
        <p:spPr>
          <a:xfrm>
            <a:off x="179512" y="35226"/>
            <a:ext cx="4278086" cy="6122573"/>
          </a:xfrm>
          <a:prstGeom prst="rect">
            <a:avLst/>
          </a:prstGeom>
        </p:spPr>
      </p:pic>
    </p:spTree>
    <p:extLst>
      <p:ext uri="{BB962C8B-B14F-4D97-AF65-F5344CB8AC3E}">
        <p14:creationId xmlns:p14="http://schemas.microsoft.com/office/powerpoint/2010/main" val="86994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stomShape 1"/>
          <p:cNvSpPr/>
          <p:nvPr/>
        </p:nvSpPr>
        <p:spPr>
          <a:xfrm>
            <a:off x="5030079" y="392435"/>
            <a:ext cx="396044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Execute</a:t>
            </a:r>
            <a:endParaRPr lang="es-ES" sz="7200" spc="-1" dirty="0" smtClean="0">
              <a:solidFill>
                <a:srgbClr val="92D050"/>
              </a:solidFill>
              <a:uFill>
                <a:solidFill>
                  <a:srgbClr val="FFFFFF"/>
                </a:solidFill>
              </a:uFill>
              <a:latin typeface="Arial"/>
            </a:endParaRPr>
          </a:p>
        </p:txBody>
      </p:sp>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l="17661" t="4850" r="29383" b="5873"/>
          <a:stretch/>
        </p:blipFill>
        <p:spPr>
          <a:xfrm>
            <a:off x="179512" y="35226"/>
            <a:ext cx="4278086" cy="6122573"/>
          </a:xfrm>
          <a:prstGeom prst="rect">
            <a:avLst/>
          </a:prstGeom>
        </p:spPr>
      </p:pic>
      <p:grpSp>
        <p:nvGrpSpPr>
          <p:cNvPr id="6" name="5 Grupo"/>
          <p:cNvGrpSpPr/>
          <p:nvPr/>
        </p:nvGrpSpPr>
        <p:grpSpPr>
          <a:xfrm>
            <a:off x="6196905" y="3200747"/>
            <a:ext cx="2695575" cy="2676525"/>
            <a:chOff x="5436096" y="1556792"/>
            <a:chExt cx="2695575" cy="2676525"/>
          </a:xfrm>
        </p:grpSpPr>
        <p:pic>
          <p:nvPicPr>
            <p:cNvPr id="4098" name="Picture 2" descr="Image result for todo post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6792"/>
              <a:ext cx="2695575" cy="2676525"/>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5796136" y="2348880"/>
              <a:ext cx="1944216" cy="1200329"/>
            </a:xfrm>
            <a:prstGeom prst="rect">
              <a:avLst/>
            </a:prstGeom>
            <a:noFill/>
          </p:spPr>
          <p:txBody>
            <a:bodyPr wrap="square" rtlCol="0">
              <a:spAutoFit/>
            </a:bodyPr>
            <a:lstStyle/>
            <a:p>
              <a:r>
                <a:rPr lang="en-US" sz="3600" b="1" dirty="0" smtClean="0">
                  <a:latin typeface="Bradley Hand ITC" panose="03070402050302030203" pitchFamily="66" charset="0"/>
                </a:rPr>
                <a:t>Continue Import</a:t>
              </a:r>
              <a:endParaRPr lang="en-US" sz="3600" b="1" dirty="0">
                <a:latin typeface="Bradley Hand ITC" panose="03070402050302030203" pitchFamily="66" charset="0"/>
              </a:endParaRPr>
            </a:p>
          </p:txBody>
        </p:sp>
      </p:grpSp>
      <p:grpSp>
        <p:nvGrpSpPr>
          <p:cNvPr id="8" name="7 Grupo"/>
          <p:cNvGrpSpPr/>
          <p:nvPr/>
        </p:nvGrpSpPr>
        <p:grpSpPr>
          <a:xfrm>
            <a:off x="5548833" y="2408659"/>
            <a:ext cx="2695575" cy="2676525"/>
            <a:chOff x="5436096" y="1556792"/>
            <a:chExt cx="2695575" cy="2676525"/>
          </a:xfrm>
        </p:grpSpPr>
        <p:pic>
          <p:nvPicPr>
            <p:cNvPr id="9" name="Picture 2" descr="Image result for todo post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6792"/>
              <a:ext cx="2695575" cy="2676525"/>
            </a:xfrm>
            <a:prstGeom prst="rect">
              <a:avLst/>
            </a:prstGeom>
            <a:noFill/>
            <a:extLst>
              <a:ext uri="{909E8E84-426E-40DD-AFC4-6F175D3DCCD1}">
                <a14:hiddenFill xmlns:a14="http://schemas.microsoft.com/office/drawing/2010/main">
                  <a:solidFill>
                    <a:srgbClr val="FFFFFF"/>
                  </a:solidFill>
                </a14:hiddenFill>
              </a:ext>
            </a:extLst>
          </p:spPr>
        </p:pic>
        <p:sp>
          <p:nvSpPr>
            <p:cNvPr id="10" name="9 CuadroTexto"/>
            <p:cNvSpPr txBox="1"/>
            <p:nvPr/>
          </p:nvSpPr>
          <p:spPr>
            <a:xfrm>
              <a:off x="5796136" y="2348880"/>
              <a:ext cx="1944216" cy="1754326"/>
            </a:xfrm>
            <a:prstGeom prst="rect">
              <a:avLst/>
            </a:prstGeom>
            <a:noFill/>
          </p:spPr>
          <p:txBody>
            <a:bodyPr wrap="square" rtlCol="0">
              <a:spAutoFit/>
            </a:bodyPr>
            <a:lstStyle/>
            <a:p>
              <a:r>
                <a:rPr lang="en-US" sz="3600" b="1" dirty="0" smtClean="0">
                  <a:latin typeface="Bradley Hand ITC" panose="03070402050302030203" pitchFamily="66" charset="0"/>
                </a:rPr>
                <a:t>Continue MotionCorr2</a:t>
              </a:r>
              <a:endParaRPr lang="en-US" sz="3600" b="1" dirty="0">
                <a:latin typeface="Bradley Hand ITC" panose="03070402050302030203" pitchFamily="66" charset="0"/>
              </a:endParaRPr>
            </a:p>
          </p:txBody>
        </p:sp>
      </p:grpSp>
      <p:grpSp>
        <p:nvGrpSpPr>
          <p:cNvPr id="11" name="10 Grupo"/>
          <p:cNvGrpSpPr/>
          <p:nvPr/>
        </p:nvGrpSpPr>
        <p:grpSpPr>
          <a:xfrm>
            <a:off x="4644008" y="1616571"/>
            <a:ext cx="2695575" cy="2676525"/>
            <a:chOff x="5436096" y="1556792"/>
            <a:chExt cx="2695575" cy="2676525"/>
          </a:xfrm>
        </p:grpSpPr>
        <p:pic>
          <p:nvPicPr>
            <p:cNvPr id="12" name="Picture 2" descr="Image result for todo post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6792"/>
              <a:ext cx="2695575" cy="2676525"/>
            </a:xfrm>
            <a:prstGeom prst="rect">
              <a:avLst/>
            </a:prstGeom>
            <a:noFill/>
            <a:extLst>
              <a:ext uri="{909E8E84-426E-40DD-AFC4-6F175D3DCCD1}">
                <a14:hiddenFill xmlns:a14="http://schemas.microsoft.com/office/drawing/2010/main">
                  <a:solidFill>
                    <a:srgbClr val="FFFFFF"/>
                  </a:solidFill>
                </a14:hiddenFill>
              </a:ext>
            </a:extLst>
          </p:spPr>
        </p:pic>
        <p:sp>
          <p:nvSpPr>
            <p:cNvPr id="13" name="12 CuadroTexto"/>
            <p:cNvSpPr txBox="1"/>
            <p:nvPr/>
          </p:nvSpPr>
          <p:spPr>
            <a:xfrm>
              <a:off x="5796136" y="2348880"/>
              <a:ext cx="1944216" cy="1200329"/>
            </a:xfrm>
            <a:prstGeom prst="rect">
              <a:avLst/>
            </a:prstGeom>
            <a:noFill/>
          </p:spPr>
          <p:txBody>
            <a:bodyPr wrap="square" rtlCol="0">
              <a:spAutoFit/>
            </a:bodyPr>
            <a:lstStyle/>
            <a:p>
              <a:r>
                <a:rPr lang="en-US" sz="3600" b="1" dirty="0" err="1" smtClean="0">
                  <a:latin typeface="Bradley Hand ITC" panose="03070402050302030203" pitchFamily="66" charset="0"/>
                </a:rPr>
                <a:t>LaunchAll</a:t>
              </a:r>
              <a:endParaRPr lang="en-US" sz="3600" b="1" dirty="0">
                <a:latin typeface="Bradley Hand ITC" panose="03070402050302030203" pitchFamily="66" charset="0"/>
              </a:endParaRPr>
            </a:p>
          </p:txBody>
        </p:sp>
      </p:grpSp>
      <p:pic>
        <p:nvPicPr>
          <p:cNvPr id="4100" name="Picture 4" descr="Image result for happy peo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4410074"/>
            <a:ext cx="8201025" cy="2447926"/>
          </a:xfrm>
          <a:prstGeom prst="rect">
            <a:avLst/>
          </a:prstGeom>
          <a:noFill/>
          <a:extLst>
            <a:ext uri="{909E8E84-426E-40DD-AFC4-6F175D3DCCD1}">
              <a14:hiddenFill xmlns:a14="http://schemas.microsoft.com/office/drawing/2010/main">
                <a:solidFill>
                  <a:srgbClr val="FFFFFF"/>
                </a:solidFill>
              </a14:hiddenFill>
            </a:ext>
          </a:extLst>
        </p:spPr>
      </p:pic>
      <p:pic>
        <p:nvPicPr>
          <p:cNvPr id="7" name="6 Imagen"/>
          <p:cNvPicPr>
            <a:picLocks noChangeAspect="1"/>
          </p:cNvPicPr>
          <p:nvPr/>
        </p:nvPicPr>
        <p:blipFill rotWithShape="1">
          <a:blip r:embed="rId5">
            <a:extLst>
              <a:ext uri="{28A0092B-C50C-407E-A947-70E740481C1C}">
                <a14:useLocalDpi xmlns:a14="http://schemas.microsoft.com/office/drawing/2010/main" val="0"/>
              </a:ext>
            </a:extLst>
          </a:blip>
          <a:srcRect l="8902" t="6348" r="15741" b="23017"/>
          <a:stretch/>
        </p:blipFill>
        <p:spPr>
          <a:xfrm>
            <a:off x="2932293" y="130268"/>
            <a:ext cx="6087726" cy="4844142"/>
          </a:xfrm>
          <a:prstGeom prst="rect">
            <a:avLst/>
          </a:prstGeom>
        </p:spPr>
      </p:pic>
    </p:spTree>
    <p:extLst>
      <p:ext uri="{BB962C8B-B14F-4D97-AF65-F5344CB8AC3E}">
        <p14:creationId xmlns:p14="http://schemas.microsoft.com/office/powerpoint/2010/main" val="323156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4" name="CustomShape 1"/>
          <p:cNvSpPr/>
          <p:nvPr/>
        </p:nvSpPr>
        <p:spPr>
          <a:xfrm>
            <a:off x="539552" y="-99392"/>
            <a:ext cx="6984776"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6000" spc="-1" dirty="0" err="1" smtClean="0">
                <a:solidFill>
                  <a:srgbClr val="92D050"/>
                </a:solidFill>
                <a:uFill>
                  <a:solidFill>
                    <a:srgbClr val="FFFFFF"/>
                  </a:solidFill>
                </a:uFill>
                <a:latin typeface="Arial"/>
              </a:rPr>
              <a:t>System</a:t>
            </a:r>
            <a:r>
              <a:rPr lang="es-ES" sz="6000" spc="-1" dirty="0" smtClean="0">
                <a:solidFill>
                  <a:srgbClr val="92D050"/>
                </a:solidFill>
                <a:uFill>
                  <a:solidFill>
                    <a:srgbClr val="FFFFFF"/>
                  </a:solidFill>
                </a:uFill>
                <a:latin typeface="Arial"/>
              </a:rPr>
              <a:t> Monitor</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764704"/>
            <a:ext cx="7620000" cy="5715000"/>
          </a:xfrm>
          <a:prstGeom prst="rect">
            <a:avLst/>
          </a:prstGeom>
        </p:spPr>
      </p:pic>
    </p:spTree>
    <p:extLst>
      <p:ext uri="{BB962C8B-B14F-4D97-AF65-F5344CB8AC3E}">
        <p14:creationId xmlns:p14="http://schemas.microsoft.com/office/powerpoint/2010/main" val="2916076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rotWithShape="1">
          <a:blip r:embed="rId2">
            <a:extLst>
              <a:ext uri="{28A0092B-C50C-407E-A947-70E740481C1C}">
                <a14:useLocalDpi xmlns:a14="http://schemas.microsoft.com/office/drawing/2010/main" val="0"/>
              </a:ext>
            </a:extLst>
          </a:blip>
          <a:srcRect l="8902" t="6348" r="15741" b="23017"/>
          <a:stretch/>
        </p:blipFill>
        <p:spPr>
          <a:xfrm>
            <a:off x="1699253" y="908720"/>
            <a:ext cx="6087726" cy="4844142"/>
          </a:xfrm>
          <a:prstGeom prst="rect">
            <a:avLst/>
          </a:prstGeom>
        </p:spPr>
      </p:pic>
    </p:spTree>
    <p:extLst>
      <p:ext uri="{BB962C8B-B14F-4D97-AF65-F5344CB8AC3E}">
        <p14:creationId xmlns:p14="http://schemas.microsoft.com/office/powerpoint/2010/main" val="122534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4" name="CustomShape 1"/>
          <p:cNvSpPr/>
          <p:nvPr/>
        </p:nvSpPr>
        <p:spPr>
          <a:xfrm>
            <a:off x="539552" y="-171400"/>
            <a:ext cx="396044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Report</a:t>
            </a:r>
            <a:endParaRPr lang="es-ES" sz="7200" spc="-1" dirty="0" smtClean="0">
              <a:solidFill>
                <a:srgbClr val="92D050"/>
              </a:solidFill>
              <a:uFill>
                <a:solidFill>
                  <a:srgbClr val="FFFFFF"/>
                </a:solidFill>
              </a:uFill>
              <a:latin typeface="Arial"/>
            </a:endParaRPr>
          </a:p>
        </p:txBody>
      </p:sp>
      <p:pic>
        <p:nvPicPr>
          <p:cNvPr id="11" name="10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grpSp>
        <p:nvGrpSpPr>
          <p:cNvPr id="16" name="15 Grupo"/>
          <p:cNvGrpSpPr/>
          <p:nvPr/>
        </p:nvGrpSpPr>
        <p:grpSpPr>
          <a:xfrm>
            <a:off x="5436096" y="3933056"/>
            <a:ext cx="2695575" cy="2676525"/>
            <a:chOff x="5436096" y="1556792"/>
            <a:chExt cx="2695575" cy="2676525"/>
          </a:xfrm>
        </p:grpSpPr>
        <p:pic>
          <p:nvPicPr>
            <p:cNvPr id="17" name="Picture 2" descr="Image result for todo post 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556792"/>
              <a:ext cx="2695575" cy="2676525"/>
            </a:xfrm>
            <a:prstGeom prst="rect">
              <a:avLst/>
            </a:prstGeom>
            <a:noFill/>
            <a:extLst>
              <a:ext uri="{909E8E84-426E-40DD-AFC4-6F175D3DCCD1}">
                <a14:hiddenFill xmlns:a14="http://schemas.microsoft.com/office/drawing/2010/main">
                  <a:solidFill>
                    <a:srgbClr val="FFFFFF"/>
                  </a:solidFill>
                </a14:hiddenFill>
              </a:ext>
            </a:extLst>
          </p:spPr>
        </p:pic>
        <p:sp>
          <p:nvSpPr>
            <p:cNvPr id="18" name="17 CuadroTexto"/>
            <p:cNvSpPr txBox="1"/>
            <p:nvPr/>
          </p:nvSpPr>
          <p:spPr>
            <a:xfrm>
              <a:off x="5796136" y="2348880"/>
              <a:ext cx="1944216" cy="1200329"/>
            </a:xfrm>
            <a:prstGeom prst="rect">
              <a:avLst/>
            </a:prstGeom>
            <a:noFill/>
          </p:spPr>
          <p:txBody>
            <a:bodyPr wrap="square" rtlCol="0">
              <a:spAutoFit/>
            </a:bodyPr>
            <a:lstStyle/>
            <a:p>
              <a:r>
                <a:rPr lang="en-US" sz="3600" b="1" dirty="0" smtClean="0">
                  <a:latin typeface="Bradley Hand ITC" panose="03070402050302030203" pitchFamily="66" charset="0"/>
                </a:rPr>
                <a:t>Last pictures</a:t>
              </a:r>
              <a:endParaRPr lang="en-US" sz="3600" b="1" dirty="0">
                <a:latin typeface="Bradley Hand ITC" panose="03070402050302030203" pitchFamily="66" charset="0"/>
              </a:endParaRPr>
            </a:p>
          </p:txBody>
        </p:sp>
      </p:grpSp>
      <p:sp>
        <p:nvSpPr>
          <p:cNvPr id="9" name="8 CuadroTexto"/>
          <p:cNvSpPr txBox="1"/>
          <p:nvPr/>
        </p:nvSpPr>
        <p:spPr>
          <a:xfrm>
            <a:off x="2294885" y="6381328"/>
            <a:ext cx="5301451" cy="369332"/>
          </a:xfrm>
          <a:prstGeom prst="rect">
            <a:avLst/>
          </a:prstGeom>
          <a:noFill/>
        </p:spPr>
        <p:txBody>
          <a:bodyPr wrap="none" rtlCol="0">
            <a:spAutoFit/>
          </a:bodyPr>
          <a:lstStyle/>
          <a:p>
            <a:r>
              <a:rPr lang="en-US" dirty="0" smtClean="0"/>
              <a:t>http://scipion.cnb.csic.es/scipionbox/project_name</a:t>
            </a:r>
            <a:endParaRPr lang="en-US" dirty="0"/>
          </a:p>
        </p:txBody>
      </p:sp>
    </p:spTree>
    <p:extLst>
      <p:ext uri="{BB962C8B-B14F-4D97-AF65-F5344CB8AC3E}">
        <p14:creationId xmlns:p14="http://schemas.microsoft.com/office/powerpoint/2010/main" val="291607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lan connect two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836712"/>
            <a:ext cx="7403776" cy="4880323"/>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2052" name="Picture 4" descr="Image result for http server"/>
          <p:cNvPicPr>
            <a:picLocks noChangeAspect="1" noChangeArrowheads="1"/>
          </p:cNvPicPr>
          <p:nvPr/>
        </p:nvPicPr>
        <p:blipFill rotWithShape="1">
          <a:blip r:embed="rId3">
            <a:extLst>
              <a:ext uri="{28A0092B-C50C-407E-A947-70E740481C1C}">
                <a14:useLocalDpi xmlns:a14="http://schemas.microsoft.com/office/drawing/2010/main" val="0"/>
              </a:ext>
            </a:extLst>
          </a:blip>
          <a:srcRect l="58358" t="2876" r="19086" b="54553"/>
          <a:stretch/>
        </p:blipFill>
        <p:spPr bwMode="auto">
          <a:xfrm>
            <a:off x="6300192" y="826705"/>
            <a:ext cx="3071989" cy="2774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cipion electr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0192" y="368948"/>
            <a:ext cx="2666006" cy="699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64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 y="836712"/>
            <a:ext cx="3895725" cy="3067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CustomShape 1"/>
          <p:cNvSpPr/>
          <p:nvPr/>
        </p:nvSpPr>
        <p:spPr>
          <a:xfrm>
            <a:off x="3203848" y="116632"/>
            <a:ext cx="6984776"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6000" spc="-1" dirty="0" smtClean="0">
                <a:solidFill>
                  <a:srgbClr val="92D050"/>
                </a:solidFill>
                <a:uFill>
                  <a:solidFill>
                    <a:srgbClr val="FFFFFF"/>
                  </a:solidFill>
                </a:uFill>
                <a:latin typeface="Arial"/>
              </a:rPr>
              <a:t>Limitations</a:t>
            </a:r>
            <a:endParaRPr lang="en-US" sz="6000" spc="-1" dirty="0" smtClean="0">
              <a:solidFill>
                <a:srgbClr val="92D050"/>
              </a:solidFill>
              <a:uFill>
                <a:solidFill>
                  <a:srgbClr val="FFFFFF"/>
                </a:solidFill>
              </a:uFill>
              <a:latin typeface="Arial"/>
            </a:endParaRPr>
          </a:p>
        </p:txBody>
      </p:sp>
      <p:grpSp>
        <p:nvGrpSpPr>
          <p:cNvPr id="9" name="8 Grupo"/>
          <p:cNvGrpSpPr/>
          <p:nvPr/>
        </p:nvGrpSpPr>
        <p:grpSpPr>
          <a:xfrm>
            <a:off x="5292080" y="1196752"/>
            <a:ext cx="2695575" cy="2676525"/>
            <a:chOff x="5436096" y="1556792"/>
            <a:chExt cx="2695575" cy="2676525"/>
          </a:xfrm>
        </p:grpSpPr>
        <p:pic>
          <p:nvPicPr>
            <p:cNvPr id="10" name="Picture 2" descr="Image result for todo post 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1556792"/>
              <a:ext cx="2695575" cy="2676525"/>
            </a:xfrm>
            <a:prstGeom prst="rect">
              <a:avLst/>
            </a:prstGeom>
            <a:noFill/>
            <a:extLst>
              <a:ext uri="{909E8E84-426E-40DD-AFC4-6F175D3DCCD1}">
                <a14:hiddenFill xmlns:a14="http://schemas.microsoft.com/office/drawing/2010/main">
                  <a:solidFill>
                    <a:srgbClr val="FFFFFF"/>
                  </a:solidFill>
                </a14:hiddenFill>
              </a:ext>
            </a:extLst>
          </p:spPr>
        </p:pic>
        <p:sp>
          <p:nvSpPr>
            <p:cNvPr id="11" name="10 CuadroTexto"/>
            <p:cNvSpPr txBox="1"/>
            <p:nvPr/>
          </p:nvSpPr>
          <p:spPr>
            <a:xfrm>
              <a:off x="5796136" y="2348880"/>
              <a:ext cx="1944216" cy="461665"/>
            </a:xfrm>
            <a:prstGeom prst="rect">
              <a:avLst/>
            </a:prstGeom>
            <a:noFill/>
          </p:spPr>
          <p:txBody>
            <a:bodyPr wrap="square" rtlCol="0">
              <a:spAutoFit/>
            </a:bodyPr>
            <a:lstStyle/>
            <a:p>
              <a:r>
                <a:rPr lang="en-US" sz="2400" b="1" dirty="0" smtClean="0">
                  <a:latin typeface="Bradley Hand ITC" panose="03070402050302030203" pitchFamily="66" charset="0"/>
                </a:rPr>
                <a:t>Concurrency</a:t>
              </a:r>
            </a:p>
          </p:txBody>
        </p:sp>
      </p:grpSp>
    </p:spTree>
    <p:extLst>
      <p:ext uri="{BB962C8B-B14F-4D97-AF65-F5344CB8AC3E}">
        <p14:creationId xmlns:p14="http://schemas.microsoft.com/office/powerpoint/2010/main" val="190606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ser point of 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2088"/>
            <a:ext cx="9149090" cy="6093296"/>
          </a:xfrm>
          <a:prstGeom prst="rect">
            <a:avLst/>
          </a:prstGeom>
          <a:noFill/>
          <a:extLst>
            <a:ext uri="{909E8E84-426E-40DD-AFC4-6F175D3DCCD1}">
              <a14:hiddenFill xmlns:a14="http://schemas.microsoft.com/office/drawing/2010/main">
                <a:solidFill>
                  <a:srgbClr val="FFFFFF"/>
                </a:solidFill>
              </a14:hiddenFill>
            </a:ext>
          </a:extLst>
        </p:spPr>
      </p:pic>
      <p:sp>
        <p:nvSpPr>
          <p:cNvPr id="432" name="CustomShape 1"/>
          <p:cNvSpPr/>
          <p:nvPr/>
        </p:nvSpPr>
        <p:spPr>
          <a:xfrm>
            <a:off x="611560" y="-99392"/>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5400" spc="-1" dirty="0" smtClean="0">
                <a:solidFill>
                  <a:srgbClr val="92D050"/>
                </a:solidFill>
                <a:uFill>
                  <a:solidFill>
                    <a:srgbClr val="FFFFFF"/>
                  </a:solidFill>
                </a:uFill>
                <a:latin typeface="Arial"/>
              </a:rPr>
              <a:t>Developer</a:t>
            </a:r>
            <a:r>
              <a:rPr lang="es-ES" sz="5400" spc="-1" dirty="0" smtClean="0">
                <a:solidFill>
                  <a:srgbClr val="92D050"/>
                </a:solidFill>
                <a:uFill>
                  <a:solidFill>
                    <a:srgbClr val="FFFFFF"/>
                  </a:solidFill>
                </a:uFill>
                <a:latin typeface="Arial"/>
              </a:rPr>
              <a:t> Point of View</a:t>
            </a:r>
          </a:p>
        </p:txBody>
      </p:sp>
    </p:spTree>
    <p:extLst>
      <p:ext uri="{BB962C8B-B14F-4D97-AF65-F5344CB8AC3E}">
        <p14:creationId xmlns:p14="http://schemas.microsoft.com/office/powerpoint/2010/main" val="1347956328"/>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impact in the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2696"/>
            <a:ext cx="8888138" cy="5928388"/>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5122" name="Picture 2" descr="Image result for data transfer sp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908720"/>
            <a:ext cx="6966421" cy="507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10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2248839825"/>
              </p:ext>
            </p:extLst>
          </p:nvPr>
        </p:nvGraphicFramePr>
        <p:xfrm>
          <a:off x="1524000" y="1397000"/>
          <a:ext cx="6096000" cy="4079240"/>
        </p:xfrm>
        <a:graphic>
          <a:graphicData uri="http://schemas.openxmlformats.org/drawingml/2006/table">
            <a:tbl>
              <a:tblPr firstRow="1" bandRow="1">
                <a:tableStyleId>{5C22544A-7EE6-4342-B048-85BDC9FD1C3A}</a:tableStyleId>
              </a:tblPr>
              <a:tblGrid>
                <a:gridCol w="2687960"/>
                <a:gridCol w="3408040"/>
              </a:tblGrid>
              <a:tr h="370840">
                <a:tc>
                  <a:txBody>
                    <a:bodyPr/>
                    <a:lstStyle/>
                    <a:p>
                      <a:endParaRPr lang="en-US" dirty="0"/>
                    </a:p>
                  </a:txBody>
                  <a:tcPr/>
                </a:tc>
                <a:tc>
                  <a:txBody>
                    <a:bodyPr/>
                    <a:lstStyle/>
                    <a:p>
                      <a:endParaRPr lang="en-US" dirty="0"/>
                    </a:p>
                  </a:txBody>
                  <a:tcPr/>
                </a:tc>
              </a:tr>
              <a:tr h="370840">
                <a:tc>
                  <a:txBody>
                    <a:bodyPr/>
                    <a:lstStyle/>
                    <a:p>
                      <a:r>
                        <a:rPr lang="en-US" b="1" noProof="0" dirty="0" smtClean="0"/>
                        <a:t>Frames</a:t>
                      </a:r>
                      <a:r>
                        <a:rPr lang="es-ES" b="1" dirty="0" smtClean="0"/>
                        <a:t> per </a:t>
                      </a:r>
                      <a:r>
                        <a:rPr lang="en-US" b="1" noProof="0" dirty="0" smtClean="0"/>
                        <a:t>movie</a:t>
                      </a:r>
                      <a:endParaRPr lang="en-US" b="1" dirty="0"/>
                    </a:p>
                  </a:txBody>
                  <a:tcPr/>
                </a:tc>
                <a:tc>
                  <a:txBody>
                    <a:bodyPr/>
                    <a:lstStyle/>
                    <a:p>
                      <a:r>
                        <a:rPr lang="es-ES" dirty="0" smtClean="0"/>
                        <a:t>18</a:t>
                      </a:r>
                      <a:endParaRPr lang="en-US" dirty="0"/>
                    </a:p>
                  </a:txBody>
                  <a:tcPr/>
                </a:tc>
              </a:tr>
              <a:tr h="370840">
                <a:tc>
                  <a:txBody>
                    <a:bodyPr/>
                    <a:lstStyle/>
                    <a:p>
                      <a:r>
                        <a:rPr lang="es-ES" b="1" dirty="0" err="1" smtClean="0"/>
                        <a:t>Number</a:t>
                      </a:r>
                      <a:r>
                        <a:rPr lang="es-ES" b="1" dirty="0" smtClean="0"/>
                        <a:t> </a:t>
                      </a:r>
                      <a:r>
                        <a:rPr lang="es-ES" b="1" dirty="0" err="1" smtClean="0"/>
                        <a:t>Movies</a:t>
                      </a:r>
                      <a:endParaRPr lang="en-US" b="1" dirty="0"/>
                    </a:p>
                  </a:txBody>
                  <a:tcPr/>
                </a:tc>
                <a:tc>
                  <a:txBody>
                    <a:bodyPr/>
                    <a:lstStyle/>
                    <a:p>
                      <a:r>
                        <a:rPr lang="es-ES" dirty="0" smtClean="0"/>
                        <a:t>6321</a:t>
                      </a:r>
                      <a:endParaRPr lang="en-US" dirty="0"/>
                    </a:p>
                  </a:txBody>
                  <a:tcPr/>
                </a:tc>
              </a:tr>
              <a:tr h="370840">
                <a:tc>
                  <a:txBody>
                    <a:bodyPr/>
                    <a:lstStyle/>
                    <a:p>
                      <a:r>
                        <a:rPr lang="es-ES" b="1" dirty="0" smtClean="0"/>
                        <a:t>Total </a:t>
                      </a:r>
                      <a:r>
                        <a:rPr lang="en-US" b="1" noProof="0" dirty="0" smtClean="0"/>
                        <a:t>Acquisition</a:t>
                      </a:r>
                      <a:r>
                        <a:rPr lang="es-ES" b="1" dirty="0" smtClean="0"/>
                        <a:t> time </a:t>
                      </a:r>
                      <a:endParaRPr lang="en-US" b="1" dirty="0"/>
                    </a:p>
                  </a:txBody>
                  <a:tcPr/>
                </a:tc>
                <a:tc>
                  <a:txBody>
                    <a:bodyPr/>
                    <a:lstStyle/>
                    <a:p>
                      <a:r>
                        <a:rPr lang="es-ES" dirty="0" smtClean="0"/>
                        <a:t>4 </a:t>
                      </a:r>
                      <a:r>
                        <a:rPr lang="es-ES" dirty="0" err="1" smtClean="0"/>
                        <a:t>days</a:t>
                      </a:r>
                      <a:r>
                        <a:rPr lang="es-ES" dirty="0" smtClean="0"/>
                        <a:t> (7 </a:t>
                      </a:r>
                      <a:r>
                        <a:rPr lang="es-ES" dirty="0" err="1" smtClean="0"/>
                        <a:t>hours</a:t>
                      </a:r>
                      <a:r>
                        <a:rPr lang="es-ES" dirty="0" smtClean="0"/>
                        <a:t> </a:t>
                      </a:r>
                      <a:r>
                        <a:rPr lang="es-ES" dirty="0" err="1" smtClean="0"/>
                        <a:t>preparation</a:t>
                      </a:r>
                      <a:r>
                        <a:rPr lang="es-ES" dirty="0" smtClean="0"/>
                        <a:t>)</a:t>
                      </a:r>
                      <a:endParaRPr lang="en-US" dirty="0"/>
                    </a:p>
                  </a:txBody>
                  <a:tcPr/>
                </a:tc>
              </a:tr>
              <a:tr h="370840">
                <a:tc>
                  <a:txBody>
                    <a:bodyPr/>
                    <a:lstStyle/>
                    <a:p>
                      <a:r>
                        <a:rPr lang="es-ES" b="1" dirty="0" smtClean="0"/>
                        <a:t>Time per </a:t>
                      </a:r>
                      <a:r>
                        <a:rPr lang="es-ES" b="1" dirty="0" err="1" smtClean="0"/>
                        <a:t>Movie</a:t>
                      </a:r>
                      <a:endParaRPr lang="en-US" b="1" dirty="0"/>
                    </a:p>
                  </a:txBody>
                  <a:tcPr/>
                </a:tc>
                <a:tc>
                  <a:txBody>
                    <a:bodyPr/>
                    <a:lstStyle/>
                    <a:p>
                      <a:r>
                        <a:rPr lang="es-ES" dirty="0" smtClean="0"/>
                        <a:t>55 </a:t>
                      </a:r>
                      <a:r>
                        <a:rPr lang="es-ES" dirty="0" err="1" smtClean="0"/>
                        <a:t>sec</a:t>
                      </a:r>
                      <a:endParaRPr lang="en-US" dirty="0"/>
                    </a:p>
                  </a:txBody>
                  <a:tcPr/>
                </a:tc>
              </a:tr>
              <a:tr h="370840">
                <a:tc>
                  <a:txBody>
                    <a:bodyPr/>
                    <a:lstStyle/>
                    <a:p>
                      <a:r>
                        <a:rPr lang="es-ES" b="1" dirty="0" smtClean="0"/>
                        <a:t>Time</a:t>
                      </a:r>
                      <a:r>
                        <a:rPr lang="es-ES" b="1" baseline="0" dirty="0" smtClean="0"/>
                        <a:t> per </a:t>
                      </a:r>
                      <a:r>
                        <a:rPr lang="es-ES" b="1" baseline="0" dirty="0" err="1" smtClean="0"/>
                        <a:t>Movie</a:t>
                      </a:r>
                      <a:r>
                        <a:rPr lang="es-ES" b="1" baseline="0" dirty="0" smtClean="0"/>
                        <a:t> (</a:t>
                      </a:r>
                      <a:r>
                        <a:rPr lang="es-ES" b="1" baseline="0" dirty="0" err="1" smtClean="0">
                          <a:solidFill>
                            <a:schemeClr val="tx1"/>
                          </a:solidFill>
                        </a:rPr>
                        <a:t>mode</a:t>
                      </a:r>
                      <a:r>
                        <a:rPr lang="es-ES" b="1" baseline="0" dirty="0" smtClean="0"/>
                        <a:t>)</a:t>
                      </a:r>
                      <a:endParaRPr lang="en-US" b="1" dirty="0"/>
                    </a:p>
                  </a:txBody>
                  <a:tcPr/>
                </a:tc>
                <a:tc>
                  <a:txBody>
                    <a:bodyPr/>
                    <a:lstStyle/>
                    <a:p>
                      <a:r>
                        <a:rPr lang="es-ES" dirty="0" smtClean="0">
                          <a:solidFill>
                            <a:schemeClr val="tx1"/>
                          </a:solidFill>
                        </a:rPr>
                        <a:t>~17</a:t>
                      </a:r>
                      <a:r>
                        <a:rPr lang="es-ES" baseline="0" dirty="0" smtClean="0">
                          <a:solidFill>
                            <a:schemeClr val="tx1"/>
                          </a:solidFill>
                        </a:rPr>
                        <a:t> </a:t>
                      </a:r>
                      <a:r>
                        <a:rPr lang="es-ES" baseline="0" dirty="0" err="1" smtClean="0">
                          <a:solidFill>
                            <a:schemeClr val="tx1"/>
                          </a:solidFill>
                        </a:rPr>
                        <a:t>sec</a:t>
                      </a:r>
                      <a:endParaRPr lang="en-US" dirty="0">
                        <a:solidFill>
                          <a:schemeClr val="tx1"/>
                        </a:solidFill>
                      </a:endParaRPr>
                    </a:p>
                  </a:txBody>
                  <a:tcPr/>
                </a:tc>
              </a:tr>
              <a:tr h="370840">
                <a:tc>
                  <a:txBody>
                    <a:bodyPr/>
                    <a:lstStyle/>
                    <a:p>
                      <a:r>
                        <a:rPr lang="es-ES" b="1" dirty="0" err="1" smtClean="0"/>
                        <a:t>Dose</a:t>
                      </a:r>
                      <a:r>
                        <a:rPr lang="es-ES" b="1" dirty="0" smtClean="0"/>
                        <a:t> per </a:t>
                      </a:r>
                      <a:r>
                        <a:rPr lang="es-ES" b="1" dirty="0" err="1" smtClean="0"/>
                        <a:t>frame</a:t>
                      </a:r>
                      <a:endParaRPr lang="en-US" b="1" dirty="0"/>
                    </a:p>
                  </a:txBody>
                  <a:tcPr/>
                </a:tc>
                <a:tc>
                  <a:txBody>
                    <a:bodyPr/>
                    <a:lstStyle/>
                    <a:p>
                      <a:r>
                        <a:rPr lang="es-ES" dirty="0" smtClean="0"/>
                        <a:t>1.68 e/A</a:t>
                      </a:r>
                      <a:endParaRPr lang="en-US" dirty="0"/>
                    </a:p>
                  </a:txBody>
                  <a:tcPr/>
                </a:tc>
              </a:tr>
              <a:tr h="370840">
                <a:tc>
                  <a:txBody>
                    <a:bodyPr/>
                    <a:lstStyle/>
                    <a:p>
                      <a:r>
                        <a:rPr lang="es-ES" b="1" dirty="0" smtClean="0"/>
                        <a:t>Total</a:t>
                      </a:r>
                      <a:r>
                        <a:rPr lang="es-ES" b="1" baseline="0" dirty="0" smtClean="0"/>
                        <a:t> </a:t>
                      </a:r>
                      <a:r>
                        <a:rPr lang="es-ES" b="1" baseline="0" dirty="0" err="1" smtClean="0"/>
                        <a:t>Dose</a:t>
                      </a:r>
                      <a:endParaRPr lang="en-US" b="1" dirty="0"/>
                    </a:p>
                  </a:txBody>
                  <a:tcPr/>
                </a:tc>
                <a:tc>
                  <a:txBody>
                    <a:bodyPr/>
                    <a:lstStyle/>
                    <a:p>
                      <a:r>
                        <a:rPr lang="es-ES" dirty="0" smtClean="0"/>
                        <a:t>29 e/A</a:t>
                      </a:r>
                      <a:endParaRPr lang="en-US" dirty="0"/>
                    </a:p>
                  </a:txBody>
                  <a:tcPr/>
                </a:tc>
              </a:tr>
              <a:tr h="370840">
                <a:tc>
                  <a:txBody>
                    <a:bodyPr/>
                    <a:lstStyle/>
                    <a:p>
                      <a:r>
                        <a:rPr lang="es-ES" b="1" dirty="0" err="1" smtClean="0"/>
                        <a:t>Voltage</a:t>
                      </a:r>
                      <a:endParaRPr lang="en-US" b="1" dirty="0"/>
                    </a:p>
                  </a:txBody>
                  <a:tcPr/>
                </a:tc>
                <a:tc>
                  <a:txBody>
                    <a:bodyPr/>
                    <a:lstStyle/>
                    <a:p>
                      <a:r>
                        <a:rPr lang="es-ES" dirty="0" smtClean="0"/>
                        <a:t>200 Volt</a:t>
                      </a:r>
                      <a:endParaRPr lang="en-US" dirty="0"/>
                    </a:p>
                  </a:txBody>
                  <a:tcPr/>
                </a:tc>
              </a:tr>
              <a:tr h="370840">
                <a:tc>
                  <a:txBody>
                    <a:bodyPr/>
                    <a:lstStyle/>
                    <a:p>
                      <a:r>
                        <a:rPr lang="es-ES" b="1" dirty="0" err="1" smtClean="0"/>
                        <a:t>Dose</a:t>
                      </a:r>
                      <a:r>
                        <a:rPr lang="es-ES" b="1" dirty="0" smtClean="0"/>
                        <a:t> </a:t>
                      </a:r>
                      <a:r>
                        <a:rPr lang="es-ES" b="1" dirty="0" err="1" smtClean="0"/>
                        <a:t>Filter</a:t>
                      </a:r>
                      <a:r>
                        <a:rPr lang="es-ES" b="1" dirty="0" smtClean="0"/>
                        <a:t>=0</a:t>
                      </a:r>
                      <a:endParaRPr lang="en-US" b="1" dirty="0"/>
                    </a:p>
                  </a:txBody>
                  <a:tcPr/>
                </a:tc>
                <a:tc>
                  <a:txBody>
                    <a:bodyPr/>
                    <a:lstStyle/>
                    <a:p>
                      <a:r>
                        <a:rPr lang="es-ES" dirty="0" smtClean="0"/>
                        <a:t>24 e/A</a:t>
                      </a:r>
                      <a:endParaRPr lang="en-US" dirty="0"/>
                    </a:p>
                  </a:txBody>
                  <a:tcPr/>
                </a:tc>
              </a:tr>
              <a:tr h="370840">
                <a:tc>
                  <a:txBody>
                    <a:bodyPr/>
                    <a:lstStyle/>
                    <a:p>
                      <a:r>
                        <a:rPr lang="es-ES" b="1" dirty="0" err="1" smtClean="0"/>
                        <a:t>Movie</a:t>
                      </a:r>
                      <a:r>
                        <a:rPr lang="es-ES" b="1" dirty="0" smtClean="0"/>
                        <a:t> </a:t>
                      </a:r>
                      <a:r>
                        <a:rPr lang="es-ES" b="1" dirty="0" err="1" smtClean="0"/>
                        <a:t>Size</a:t>
                      </a:r>
                      <a:endParaRPr lang="en-US" b="1" dirty="0"/>
                    </a:p>
                  </a:txBody>
                  <a:tcPr/>
                </a:tc>
                <a:tc>
                  <a:txBody>
                    <a:bodyPr/>
                    <a:lstStyle/>
                    <a:p>
                      <a:r>
                        <a:rPr lang="es-ES" dirty="0" smtClean="0"/>
                        <a:t>623 MB</a:t>
                      </a:r>
                      <a:endParaRPr lang="en-US" dirty="0"/>
                    </a:p>
                  </a:txBody>
                  <a:tcPr/>
                </a:tc>
              </a:tr>
            </a:tbl>
          </a:graphicData>
        </a:graphic>
      </p:graphicFrame>
      <p:pic>
        <p:nvPicPr>
          <p:cNvPr id="6146" name="Picture 2" descr="Image result for holey grid elect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4149080"/>
            <a:ext cx="2664296" cy="1640576"/>
          </a:xfrm>
          <a:prstGeom prst="rect">
            <a:avLst/>
          </a:prstGeom>
          <a:noFill/>
          <a:extLst>
            <a:ext uri="{909E8E84-426E-40DD-AFC4-6F175D3DCCD1}">
              <a14:hiddenFill xmlns:a14="http://schemas.microsoft.com/office/drawing/2010/main">
                <a:solidFill>
                  <a:srgbClr val="FFFFFF"/>
                </a:solidFill>
              </a14:hiddenFill>
            </a:ext>
          </a:extLst>
        </p:spPr>
      </p:pic>
      <p:pic>
        <p:nvPicPr>
          <p:cNvPr id="7"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144" y="1052736"/>
            <a:ext cx="3078912" cy="2320559"/>
          </a:xfrm>
          <a:prstGeom prst="rect">
            <a:avLst/>
          </a:prstGeom>
        </p:spPr>
      </p:pic>
      <p:sp>
        <p:nvSpPr>
          <p:cNvPr id="4" name="3 Rectángulo redondeado"/>
          <p:cNvSpPr/>
          <p:nvPr/>
        </p:nvSpPr>
        <p:spPr>
          <a:xfrm>
            <a:off x="1331640" y="3212976"/>
            <a:ext cx="4032448" cy="5040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7 Conector recto de flecha"/>
          <p:cNvCxnSpPr/>
          <p:nvPr/>
        </p:nvCxnSpPr>
        <p:spPr>
          <a:xfrm flipV="1">
            <a:off x="6660232" y="3068960"/>
            <a:ext cx="216024" cy="50405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p:nvPr/>
        </p:nvCxnSpPr>
        <p:spPr>
          <a:xfrm flipH="1" flipV="1">
            <a:off x="7092280" y="3140968"/>
            <a:ext cx="315320" cy="432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flipH="1" flipV="1">
            <a:off x="7244680" y="1412776"/>
            <a:ext cx="315320" cy="43204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CustomShape 1"/>
          <p:cNvSpPr/>
          <p:nvPr/>
        </p:nvSpPr>
        <p:spPr>
          <a:xfrm>
            <a:off x="107504" y="116632"/>
            <a:ext cx="900100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5400" spc="-1" dirty="0" smtClean="0">
                <a:solidFill>
                  <a:srgbClr val="92D050"/>
                </a:solidFill>
                <a:uFill>
                  <a:solidFill>
                    <a:srgbClr val="FFFFFF"/>
                  </a:solidFill>
                </a:uFill>
                <a:latin typeface="Arial"/>
              </a:rPr>
              <a:t>Materials and Methods</a:t>
            </a:r>
            <a:endParaRPr lang="en-US" sz="5400" spc="-1" dirty="0" smtClean="0">
              <a:solidFill>
                <a:srgbClr val="92D050"/>
              </a:solidFill>
              <a:uFill>
                <a:solidFill>
                  <a:srgbClr val="FFFFFF"/>
                </a:solidFill>
              </a:uFill>
              <a:latin typeface="Arial"/>
            </a:endParaRPr>
          </a:p>
        </p:txBody>
      </p:sp>
      <p:sp>
        <p:nvSpPr>
          <p:cNvPr id="6" name="5 CuadroTexto"/>
          <p:cNvSpPr txBox="1"/>
          <p:nvPr/>
        </p:nvSpPr>
        <p:spPr>
          <a:xfrm>
            <a:off x="1475656" y="5789656"/>
            <a:ext cx="3711272" cy="369332"/>
          </a:xfrm>
          <a:prstGeom prst="rect">
            <a:avLst/>
          </a:prstGeom>
          <a:noFill/>
        </p:spPr>
        <p:txBody>
          <a:bodyPr wrap="none" rtlCol="0">
            <a:spAutoFit/>
          </a:bodyPr>
          <a:lstStyle/>
          <a:p>
            <a:r>
              <a:rPr lang="en-US" dirty="0" smtClean="0"/>
              <a:t>The value that appears more often</a:t>
            </a:r>
            <a:endParaRPr lang="en-US" dirty="0"/>
          </a:p>
        </p:txBody>
      </p:sp>
    </p:spTree>
    <p:extLst>
      <p:ext uri="{BB962C8B-B14F-4D97-AF65-F5344CB8AC3E}">
        <p14:creationId xmlns:p14="http://schemas.microsoft.com/office/powerpoint/2010/main" val="2800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8" name="Picture 1"/>
          <p:cNvPicPr/>
          <p:nvPr/>
        </p:nvPicPr>
        <p:blipFill>
          <a:blip r:embed="rId3"/>
          <a:stretch/>
        </p:blipFill>
        <p:spPr>
          <a:xfrm>
            <a:off x="3348000" y="5735520"/>
            <a:ext cx="2142720" cy="1042560"/>
          </a:xfrm>
          <a:prstGeom prst="rect">
            <a:avLst/>
          </a:prstGeom>
          <a:ln>
            <a:noFill/>
          </a:ln>
        </p:spPr>
      </p:pic>
      <p:sp>
        <p:nvSpPr>
          <p:cNvPr id="409" name="TextShape 1"/>
          <p:cNvSpPr txBox="1"/>
          <p:nvPr/>
        </p:nvSpPr>
        <p:spPr>
          <a:xfrm>
            <a:off x="533520" y="548640"/>
            <a:ext cx="7772040" cy="2304000"/>
          </a:xfrm>
          <a:prstGeom prst="rect">
            <a:avLst/>
          </a:prstGeom>
          <a:noFill/>
          <a:ln>
            <a:noFill/>
          </a:ln>
        </p:spPr>
        <p:txBody>
          <a:bodyPr anchor="ctr"/>
          <a:lstStyle/>
          <a:p>
            <a:pPr algn="ctr">
              <a:lnSpc>
                <a:spcPct val="100000"/>
              </a:lnSpc>
            </a:pPr>
            <a:endParaRPr dirty="0"/>
          </a:p>
        </p:txBody>
      </p:sp>
      <p:sp>
        <p:nvSpPr>
          <p:cNvPr id="410" name="TextShape 2"/>
          <p:cNvSpPr txBox="1"/>
          <p:nvPr/>
        </p:nvSpPr>
        <p:spPr>
          <a:xfrm>
            <a:off x="395640" y="4322160"/>
            <a:ext cx="8208720" cy="2058840"/>
          </a:xfrm>
          <a:prstGeom prst="rect">
            <a:avLst/>
          </a:prstGeom>
          <a:noFill/>
          <a:ln>
            <a:noFill/>
          </a:ln>
        </p:spPr>
        <p:txBody>
          <a:bodyPr/>
          <a:lstStyle/>
          <a:p>
            <a:pPr algn="ctr">
              <a:lnSpc>
                <a:spcPct val="100000"/>
              </a:lnSpc>
            </a:pPr>
            <a:r>
              <a:rPr lang="en-US" sz="2400" strike="noStrike" spc="-1" dirty="0" err="1">
                <a:solidFill>
                  <a:srgbClr val="8B8B8B"/>
                </a:solidFill>
                <a:uFill>
                  <a:solidFill>
                    <a:srgbClr val="FFFFFF"/>
                  </a:solidFill>
                </a:uFill>
                <a:latin typeface="Calibri"/>
                <a:ea typeface="Droid Sans Fallback"/>
              </a:rPr>
              <a:t>Escuela</a:t>
            </a:r>
            <a:r>
              <a:rPr lang="en-US" sz="2400" strike="noStrike" spc="-1" dirty="0">
                <a:solidFill>
                  <a:srgbClr val="8B8B8B"/>
                </a:solidFill>
                <a:uFill>
                  <a:solidFill>
                    <a:srgbClr val="FFFFFF"/>
                  </a:solidFill>
                </a:uFill>
                <a:latin typeface="Calibri"/>
                <a:ea typeface="Droid Sans Fallback"/>
              </a:rPr>
              <a:t> </a:t>
            </a:r>
            <a:r>
              <a:rPr lang="en-US" sz="2400" strike="noStrike" spc="-1" dirty="0" err="1">
                <a:solidFill>
                  <a:srgbClr val="8B8B8B"/>
                </a:solidFill>
                <a:uFill>
                  <a:solidFill>
                    <a:srgbClr val="FFFFFF"/>
                  </a:solidFill>
                </a:uFill>
                <a:latin typeface="Calibri"/>
                <a:ea typeface="Droid Sans Fallback"/>
              </a:rPr>
              <a:t>Politecnica</a:t>
            </a:r>
            <a:r>
              <a:rPr lang="en-US" sz="2400" strike="noStrike" spc="-1" dirty="0">
                <a:solidFill>
                  <a:srgbClr val="8B8B8B"/>
                </a:solidFill>
                <a:uFill>
                  <a:solidFill>
                    <a:srgbClr val="FFFFFF"/>
                  </a:solidFill>
                </a:uFill>
                <a:latin typeface="Calibri"/>
                <a:ea typeface="Droid Sans Fallback"/>
              </a:rPr>
              <a:t> Superior</a:t>
            </a:r>
            <a:endParaRPr dirty="0"/>
          </a:p>
          <a:p>
            <a:pPr algn="ctr">
              <a:lnSpc>
                <a:spcPct val="100000"/>
              </a:lnSpc>
            </a:pPr>
            <a:r>
              <a:rPr lang="en-US" sz="2400" b="1" strike="noStrike" spc="-1" dirty="0">
                <a:solidFill>
                  <a:srgbClr val="8B8B8B"/>
                </a:solidFill>
                <a:uFill>
                  <a:solidFill>
                    <a:srgbClr val="FFFFFF"/>
                  </a:solidFill>
                </a:uFill>
                <a:latin typeface="Calibri"/>
                <a:ea typeface="Droid Sans Fallback"/>
              </a:rPr>
              <a:t>Instruct</a:t>
            </a:r>
            <a:r>
              <a:rPr lang="en-US" sz="2400" strike="noStrike" spc="-1" dirty="0">
                <a:solidFill>
                  <a:srgbClr val="8B8B8B"/>
                </a:solidFill>
                <a:uFill>
                  <a:solidFill>
                    <a:srgbClr val="FFFFFF"/>
                  </a:solidFill>
                </a:uFill>
                <a:latin typeface="Calibri"/>
                <a:ea typeface="Droid Sans Fallback"/>
              </a:rPr>
              <a:t> Image Processing Center, CNB-CSIC</a:t>
            </a:r>
            <a:endParaRPr dirty="0"/>
          </a:p>
          <a:p>
            <a:pPr algn="ctr">
              <a:lnSpc>
                <a:spcPct val="100000"/>
              </a:lnSpc>
            </a:pPr>
            <a:r>
              <a:rPr lang="en-US" sz="2400" strike="noStrike" spc="-1" dirty="0">
                <a:solidFill>
                  <a:srgbClr val="8B8B8B"/>
                </a:solidFill>
                <a:uFill>
                  <a:solidFill>
                    <a:srgbClr val="FFFFFF"/>
                  </a:solidFill>
                </a:uFill>
                <a:latin typeface="Calibri"/>
                <a:ea typeface="Droid Sans Fallback"/>
              </a:rPr>
              <a:t>Roberto </a:t>
            </a:r>
            <a:r>
              <a:rPr lang="en-US" sz="2400" strike="noStrike" spc="-1" dirty="0" err="1">
                <a:solidFill>
                  <a:srgbClr val="8B8B8B"/>
                </a:solidFill>
                <a:uFill>
                  <a:solidFill>
                    <a:srgbClr val="FFFFFF"/>
                  </a:solidFill>
                </a:uFill>
                <a:latin typeface="Calibri"/>
                <a:ea typeface="Droid Sans Fallback"/>
              </a:rPr>
              <a:t>Marabini</a:t>
            </a:r>
            <a:r>
              <a:rPr lang="en-US" sz="2400" strike="noStrike" spc="-1" dirty="0">
                <a:solidFill>
                  <a:srgbClr val="8B8B8B"/>
                </a:solidFill>
                <a:uFill>
                  <a:solidFill>
                    <a:srgbClr val="FFFFFF"/>
                  </a:solidFill>
                </a:uFill>
                <a:latin typeface="Calibri"/>
                <a:ea typeface="Droid Sans Fallback"/>
              </a:rPr>
              <a:t> Ruiz</a:t>
            </a:r>
            <a:endParaRPr dirty="0"/>
          </a:p>
        </p:txBody>
      </p:sp>
      <p:sp>
        <p:nvSpPr>
          <p:cNvPr id="411" name="TextShape 3"/>
          <p:cNvSpPr txBox="1"/>
          <p:nvPr/>
        </p:nvSpPr>
        <p:spPr>
          <a:xfrm>
            <a:off x="611640" y="1125000"/>
            <a:ext cx="7772040" cy="2304000"/>
          </a:xfrm>
          <a:prstGeom prst="rect">
            <a:avLst/>
          </a:prstGeom>
          <a:noFill/>
          <a:ln>
            <a:noFill/>
          </a:ln>
        </p:spPr>
        <p:txBody>
          <a:bodyPr anchor="ctr"/>
          <a:lstStyle/>
          <a:p>
            <a:pPr algn="ctr">
              <a:lnSpc>
                <a:spcPct val="100000"/>
              </a:lnSpc>
            </a:pPr>
            <a:r>
              <a:rPr lang="en-GB" sz="4800" b="1" strike="noStrike" spc="-1" dirty="0" err="1" smtClean="0">
                <a:solidFill>
                  <a:srgbClr val="376092"/>
                </a:solidFill>
                <a:uFill>
                  <a:solidFill>
                    <a:srgbClr val="FFFFFF"/>
                  </a:solidFill>
                </a:uFill>
                <a:latin typeface="Calibri"/>
                <a:ea typeface="Droid Sans Fallback"/>
              </a:rPr>
              <a:t>Scipionbox</a:t>
            </a:r>
            <a:r>
              <a:rPr lang="en-GB" sz="4800" strike="noStrike" spc="-1" dirty="0" smtClean="0">
                <a:solidFill>
                  <a:srgbClr val="376092"/>
                </a:solidFill>
                <a:uFill>
                  <a:solidFill>
                    <a:srgbClr val="FFFFFF"/>
                  </a:solidFill>
                </a:uFill>
                <a:latin typeface="Calibri"/>
                <a:ea typeface="Droid Sans Fallback"/>
              </a:rPr>
              <a:t>: A framework towards </a:t>
            </a:r>
            <a:r>
              <a:rPr lang="en-GB" sz="4800" b="1" strike="noStrike" spc="-1" dirty="0" smtClean="0">
                <a:solidFill>
                  <a:srgbClr val="376092"/>
                </a:solidFill>
                <a:uFill>
                  <a:solidFill>
                    <a:srgbClr val="FFFFFF"/>
                  </a:solidFill>
                </a:uFill>
                <a:latin typeface="Calibri"/>
                <a:ea typeface="Droid Sans Fallback"/>
              </a:rPr>
              <a:t>Integration</a:t>
            </a:r>
            <a:r>
              <a:rPr lang="en-GB" sz="4800" strike="noStrike" spc="-1" dirty="0" smtClean="0">
                <a:solidFill>
                  <a:srgbClr val="376092"/>
                </a:solidFill>
                <a:uFill>
                  <a:solidFill>
                    <a:srgbClr val="FFFFFF"/>
                  </a:solidFill>
                </a:uFill>
                <a:latin typeface="Calibri"/>
                <a:ea typeface="Droid Sans Fallback"/>
              </a:rPr>
              <a:t> and </a:t>
            </a:r>
            <a:r>
              <a:rPr lang="en-GB" sz="4800" b="1" strike="noStrike" spc="-1" dirty="0" smtClean="0">
                <a:solidFill>
                  <a:srgbClr val="376092"/>
                </a:solidFill>
                <a:uFill>
                  <a:solidFill>
                    <a:srgbClr val="FFFFFF"/>
                  </a:solidFill>
                </a:uFill>
                <a:latin typeface="Calibri"/>
                <a:ea typeface="Droid Sans Fallback"/>
              </a:rPr>
              <a:t>Reproducibility</a:t>
            </a:r>
            <a:r>
              <a:rPr lang="en-GB" sz="4800" strike="noStrike" spc="-1" dirty="0" smtClean="0">
                <a:solidFill>
                  <a:srgbClr val="376092"/>
                </a:solidFill>
                <a:uFill>
                  <a:solidFill>
                    <a:srgbClr val="FFFFFF"/>
                  </a:solidFill>
                </a:uFill>
                <a:latin typeface="Calibri"/>
                <a:ea typeface="Droid Sans Fallback"/>
              </a:rPr>
              <a:t> in 3D Electron Microscopy</a:t>
            </a:r>
            <a:endParaRPr sz="48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102"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476672"/>
            <a:ext cx="4724400" cy="581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02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dirty="0"/>
          </a:p>
        </p:txBody>
      </p:sp>
      <p:sp>
        <p:nvSpPr>
          <p:cNvPr id="3" name="2 Subtítulo"/>
          <p:cNvSpPr>
            <a:spLocks noGrp="1"/>
          </p:cNvSpPr>
          <p:nvPr>
            <p:ph type="subTitle"/>
          </p:nvPr>
        </p:nvSpPr>
        <p:spPr/>
        <p:txBody>
          <a:bodyPr/>
          <a:lstStyle/>
          <a:p>
            <a:endParaRPr lang="en-US"/>
          </a:p>
        </p:txBody>
      </p:sp>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60648"/>
            <a:ext cx="7620000" cy="5715000"/>
          </a:xfrm>
          <a:prstGeom prst="rect">
            <a:avLst/>
          </a:prstGeom>
        </p:spPr>
      </p:pic>
      <p:sp>
        <p:nvSpPr>
          <p:cNvPr id="6" name="5 CuadroTexto"/>
          <p:cNvSpPr txBox="1"/>
          <p:nvPr/>
        </p:nvSpPr>
        <p:spPr>
          <a:xfrm>
            <a:off x="4067944" y="6052682"/>
            <a:ext cx="1800493" cy="369332"/>
          </a:xfrm>
          <a:prstGeom prst="rect">
            <a:avLst/>
          </a:prstGeom>
          <a:noFill/>
        </p:spPr>
        <p:txBody>
          <a:bodyPr wrap="none" rtlCol="0">
            <a:spAutoFit/>
          </a:bodyPr>
          <a:lstStyle/>
          <a:p>
            <a:r>
              <a:rPr lang="es-ES" dirty="0" smtClean="0"/>
              <a:t>8.25 </a:t>
            </a:r>
            <a:r>
              <a:rPr lang="es-ES" dirty="0" err="1"/>
              <a:t>sec</a:t>
            </a:r>
            <a:r>
              <a:rPr lang="es-ES" dirty="0"/>
              <a:t>, </a:t>
            </a:r>
            <a:r>
              <a:rPr lang="es-ES" dirty="0" err="1"/>
              <a:t>movie</a:t>
            </a:r>
            <a:endParaRPr lang="en-US" dirty="0"/>
          </a:p>
        </p:txBody>
      </p:sp>
      <p:grpSp>
        <p:nvGrpSpPr>
          <p:cNvPr id="24" name="23 Grupo"/>
          <p:cNvGrpSpPr/>
          <p:nvPr/>
        </p:nvGrpSpPr>
        <p:grpSpPr>
          <a:xfrm>
            <a:off x="6713113" y="1007839"/>
            <a:ext cx="1959591" cy="991169"/>
            <a:chOff x="3317350" y="952674"/>
            <a:chExt cx="4100090" cy="2073841"/>
          </a:xfrm>
        </p:grpSpPr>
        <p:grpSp>
          <p:nvGrpSpPr>
            <p:cNvPr id="15" name="14 Grupo"/>
            <p:cNvGrpSpPr/>
            <p:nvPr/>
          </p:nvGrpSpPr>
          <p:grpSpPr>
            <a:xfrm>
              <a:off x="5574382" y="952674"/>
              <a:ext cx="1843058" cy="1823579"/>
              <a:chOff x="5574382" y="952674"/>
              <a:chExt cx="1843058" cy="1823579"/>
            </a:xfrm>
          </p:grpSpPr>
          <p:pic>
            <p:nvPicPr>
              <p:cNvPr id="16" name="Picture 42" descr="ICON_Desktop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 result for scipion electr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41" descr="ICON_ThinClient_Q30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7350" y="1436477"/>
              <a:ext cx="1195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descr="Image result for Ethernet crossover cabl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linux samb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3 Llamada con línea 1"/>
          <p:cNvSpPr/>
          <p:nvPr/>
        </p:nvSpPr>
        <p:spPr>
          <a:xfrm>
            <a:off x="6998774" y="2420888"/>
            <a:ext cx="1673930" cy="864096"/>
          </a:xfrm>
          <a:prstGeom prst="borderCallout1">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92D050"/>
                </a:solidFill>
              </a:rPr>
              <a:t>Disk write</a:t>
            </a:r>
            <a:endParaRPr lang="en-US" sz="2400" dirty="0">
              <a:solidFill>
                <a:srgbClr val="92D050"/>
              </a:solidFill>
            </a:endParaRPr>
          </a:p>
        </p:txBody>
      </p:sp>
      <p:sp>
        <p:nvSpPr>
          <p:cNvPr id="7" name="6 Llamada con línea 1"/>
          <p:cNvSpPr/>
          <p:nvPr/>
        </p:nvSpPr>
        <p:spPr>
          <a:xfrm>
            <a:off x="7826860" y="4941168"/>
            <a:ext cx="1209636" cy="612648"/>
          </a:xfrm>
          <a:prstGeom prst="borderCallout1">
            <a:avLst>
              <a:gd name="adj1" fmla="val 18750"/>
              <a:gd name="adj2" fmla="val -8333"/>
              <a:gd name="adj3" fmla="val -27869"/>
              <a:gd name="adj4" fmla="val -15222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rPr>
              <a:t>Net </a:t>
            </a:r>
            <a:r>
              <a:rPr lang="en-US" dirty="0" err="1" smtClean="0">
                <a:solidFill>
                  <a:srgbClr val="0070C0"/>
                </a:solidFill>
              </a:rPr>
              <a:t>recv</a:t>
            </a:r>
            <a:endParaRPr lang="en-US" dirty="0">
              <a:solidFill>
                <a:srgbClr val="0070C0"/>
              </a:solidFill>
            </a:endParaRPr>
          </a:p>
        </p:txBody>
      </p:sp>
    </p:spTree>
    <p:extLst>
      <p:ext uri="{BB962C8B-B14F-4D97-AF65-F5344CB8AC3E}">
        <p14:creationId xmlns:p14="http://schemas.microsoft.com/office/powerpoint/2010/main" val="316366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915640" y="1340768"/>
            <a:ext cx="5770800" cy="617400"/>
          </a:xfrm>
        </p:spPr>
        <p:txBody>
          <a:bodyPr/>
          <a:lstStyle/>
          <a:p>
            <a:endParaRPr lang="en-US" dirty="0"/>
          </a:p>
        </p:txBody>
      </p:sp>
      <p:sp>
        <p:nvSpPr>
          <p:cNvPr id="3" name="2 Subtítulo"/>
          <p:cNvSpPr>
            <a:spLocks noGrp="1"/>
          </p:cNvSpPr>
          <p:nvPr>
            <p:ph type="subTitle"/>
          </p:nvPr>
        </p:nvSpPr>
        <p:spPr>
          <a:xfrm>
            <a:off x="2915640" y="4341032"/>
            <a:ext cx="5770800" cy="456120"/>
          </a:xfrm>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04664"/>
            <a:ext cx="7620000" cy="5715000"/>
          </a:xfrm>
          <a:prstGeom prst="rect">
            <a:avLst/>
          </a:prstGeom>
        </p:spPr>
      </p:pic>
      <p:grpSp>
        <p:nvGrpSpPr>
          <p:cNvPr id="5" name="4 Grupo"/>
          <p:cNvGrpSpPr/>
          <p:nvPr/>
        </p:nvGrpSpPr>
        <p:grpSpPr>
          <a:xfrm>
            <a:off x="6427194" y="228535"/>
            <a:ext cx="2772708" cy="2073841"/>
            <a:chOff x="4644732" y="952674"/>
            <a:chExt cx="2772708" cy="2073841"/>
          </a:xfrm>
        </p:grpSpPr>
        <p:grpSp>
          <p:nvGrpSpPr>
            <p:cNvPr id="6" name="5 Grupo"/>
            <p:cNvGrpSpPr/>
            <p:nvPr/>
          </p:nvGrpSpPr>
          <p:grpSpPr>
            <a:xfrm>
              <a:off x="5574382" y="952674"/>
              <a:ext cx="1843058" cy="1823579"/>
              <a:chOff x="5574382" y="952674"/>
              <a:chExt cx="1843058" cy="1823579"/>
            </a:xfrm>
          </p:grpSpPr>
          <p:pic>
            <p:nvPicPr>
              <p:cNvPr id="10" name="Picture 42" descr="ICON_Desktop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Image result for scipion electr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6 CuadroTexto"/>
            <p:cNvSpPr txBox="1"/>
            <p:nvPr/>
          </p:nvSpPr>
          <p:spPr>
            <a:xfrm>
              <a:off x="4644732" y="1628800"/>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pic>
          <p:nvPicPr>
            <p:cNvPr id="8" name="Picture 6" descr="Image result for Ethernet crossover cabl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Image result for linux samb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11 Rectángulo redondeado"/>
          <p:cNvSpPr/>
          <p:nvPr/>
        </p:nvSpPr>
        <p:spPr>
          <a:xfrm>
            <a:off x="4637584" y="692696"/>
            <a:ext cx="1446584"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12 CuadroTexto"/>
          <p:cNvSpPr txBox="1"/>
          <p:nvPr/>
        </p:nvSpPr>
        <p:spPr>
          <a:xfrm>
            <a:off x="7812360" y="3068960"/>
            <a:ext cx="138371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Transfer</a:t>
            </a:r>
          </a:p>
          <a:p>
            <a:pPr marL="285750" indent="-285750">
              <a:buFont typeface="Arial" panose="020B0604020202020204" pitchFamily="34" charset="0"/>
              <a:buChar char="•"/>
            </a:pPr>
            <a:r>
              <a:rPr lang="en-US" dirty="0" smtClean="0"/>
              <a:t>Write</a:t>
            </a:r>
          </a:p>
          <a:p>
            <a:pPr marL="285750" indent="-285750">
              <a:buFont typeface="Arial" panose="020B0604020202020204" pitchFamily="34" charset="0"/>
              <a:buChar char="•"/>
            </a:pPr>
            <a:r>
              <a:rPr lang="en-US" dirty="0" smtClean="0"/>
              <a:t>Read</a:t>
            </a:r>
          </a:p>
          <a:p>
            <a:pPr marL="285750" indent="-285750">
              <a:buFont typeface="Arial" panose="020B0604020202020204" pitchFamily="34" charset="0"/>
              <a:buChar char="•"/>
            </a:pPr>
            <a:r>
              <a:rPr lang="en-US" dirty="0" smtClean="0"/>
              <a:t>GPU (</a:t>
            </a:r>
            <a:r>
              <a:rPr lang="en-US" dirty="0" err="1" smtClean="0"/>
              <a:t>th</a:t>
            </a:r>
            <a:r>
              <a:rPr lang="en-US" dirty="0" smtClean="0"/>
              <a:t>)</a:t>
            </a:r>
            <a:endParaRPr lang="en-US" dirty="0"/>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346" y="323145"/>
            <a:ext cx="5220072" cy="39150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057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pic>
        <p:nvPicPr>
          <p:cNvPr id="12290" name="Picture 2" descr="Image result for two GPUs"/>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05754" y="188640"/>
            <a:ext cx="4762500" cy="3676651"/>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redondeado"/>
          <p:cNvSpPr/>
          <p:nvPr/>
        </p:nvSpPr>
        <p:spPr>
          <a:xfrm>
            <a:off x="3419872" y="836712"/>
            <a:ext cx="1080120"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62762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5" name="4 CuadroTexto"/>
          <p:cNvSpPr txBox="1"/>
          <p:nvPr/>
        </p:nvSpPr>
        <p:spPr>
          <a:xfrm>
            <a:off x="3215821" y="6381328"/>
            <a:ext cx="3012363" cy="369332"/>
          </a:xfrm>
          <a:prstGeom prst="rect">
            <a:avLst/>
          </a:prstGeom>
          <a:noFill/>
        </p:spPr>
        <p:txBody>
          <a:bodyPr wrap="none" rtlCol="0">
            <a:spAutoFit/>
          </a:bodyPr>
          <a:lstStyle/>
          <a:p>
            <a:r>
              <a:rPr lang="es-ES" dirty="0" smtClean="0"/>
              <a:t>Motioncorr2 50 -&gt; 1.10 min.</a:t>
            </a:r>
            <a:endParaRPr lang="en-US" dirty="0"/>
          </a:p>
        </p:txBody>
      </p:sp>
      <p:pic>
        <p:nvPicPr>
          <p:cNvPr id="14338" name="Picture 2" descr="Image result for memory ch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177847"/>
            <a:ext cx="4369594" cy="2184797"/>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redondeado"/>
          <p:cNvSpPr/>
          <p:nvPr/>
        </p:nvSpPr>
        <p:spPr>
          <a:xfrm>
            <a:off x="5292079" y="836712"/>
            <a:ext cx="1248693"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876874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5" name="4 Rectángulo redondeado"/>
          <p:cNvSpPr/>
          <p:nvPr/>
        </p:nvSpPr>
        <p:spPr>
          <a:xfrm>
            <a:off x="5220072" y="836712"/>
            <a:ext cx="1368152"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 name="Picture 2" descr="Image result for usb 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864366"/>
            <a:ext cx="2938162"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5809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48680"/>
            <a:ext cx="7620000" cy="5715000"/>
          </a:xfrm>
          <a:prstGeom prst="rect">
            <a:avLst/>
          </a:prstGeom>
        </p:spPr>
      </p:pic>
      <p:sp>
        <p:nvSpPr>
          <p:cNvPr id="5" name="4 Rectángulo redondeado"/>
          <p:cNvSpPr/>
          <p:nvPr/>
        </p:nvSpPr>
        <p:spPr>
          <a:xfrm>
            <a:off x="5148064" y="836712"/>
            <a:ext cx="1368152" cy="37698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5362" name="Picture 2" descr="Image result for network dis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802" y="76470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rsyn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992" y="3789040"/>
            <a:ext cx="1792092" cy="123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036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2623895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pic>
        <p:nvPicPr>
          <p:cNvPr id="5" name="Picture 4" descr="Image result for linux buffer cle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579140"/>
            <a:ext cx="24384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transferring data rsy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988840"/>
            <a:ext cx="4286250" cy="406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
        <p:nvSpPr>
          <p:cNvPr id="5" name="4 CuadroTexto"/>
          <p:cNvSpPr txBox="1"/>
          <p:nvPr/>
        </p:nvSpPr>
        <p:spPr>
          <a:xfrm>
            <a:off x="5420536" y="548680"/>
            <a:ext cx="1383712" cy="369332"/>
          </a:xfrm>
          <a:prstGeom prst="rect">
            <a:avLst/>
          </a:prstGeom>
          <a:noFill/>
        </p:spPr>
        <p:txBody>
          <a:bodyPr wrap="none" rtlCol="0">
            <a:spAutoFit/>
          </a:bodyPr>
          <a:lstStyle/>
          <a:p>
            <a:r>
              <a:rPr lang="en-US" dirty="0" smtClean="0"/>
              <a:t>Port = 5031</a:t>
            </a:r>
            <a:endParaRPr lang="en-US" dirty="0"/>
          </a:p>
        </p:txBody>
      </p:sp>
    </p:spTree>
    <p:extLst>
      <p:ext uri="{BB962C8B-B14F-4D97-AF65-F5344CB8AC3E}">
        <p14:creationId xmlns:p14="http://schemas.microsoft.com/office/powerpoint/2010/main" val="1354639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p:nvPr>
        </p:nvSpPr>
        <p:spPr/>
        <p:txBody>
          <a:bodyPr/>
          <a:lstStyle/>
          <a:p>
            <a:endParaRPr lang="en-US"/>
          </a:p>
        </p:txBody>
      </p:sp>
      <p:pic>
        <p:nvPicPr>
          <p:cNvPr id="3074" name="Picture 2" descr="Image result for enough room to gr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5" y="605212"/>
            <a:ext cx="8295048" cy="5241434"/>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1763688" y="829522"/>
            <a:ext cx="5763117" cy="923330"/>
          </a:xfrm>
          <a:prstGeom prst="rect">
            <a:avLst/>
          </a:prstGeom>
          <a:noFill/>
        </p:spPr>
        <p:txBody>
          <a:bodyPr wrap="none" lIns="91440" tIns="45720" rIns="91440" bIns="45720">
            <a:spAutoFit/>
          </a:bodyPr>
          <a:lstStyle/>
          <a:p>
            <a:pPr algn="ctr"/>
            <a:r>
              <a:rPr lang="es-E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a:t>
            </a:r>
            <a:r>
              <a:rPr lang="es-E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s-E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People</a:t>
            </a:r>
            <a:r>
              <a:rPr lang="es-E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s-E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See</a:t>
            </a:r>
            <a:endParaRPr lang="es-E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4 Título"/>
          <p:cNvSpPr>
            <a:spLocks noGrp="1"/>
          </p:cNvSpPr>
          <p:nvPr>
            <p:ph type="title"/>
          </p:nvPr>
        </p:nvSpPr>
        <p:spPr/>
        <p:txBody>
          <a:bodyPr/>
          <a:lstStyle/>
          <a:p>
            <a:endParaRPr lang="en-US"/>
          </a:p>
        </p:txBody>
      </p:sp>
      <p:sp>
        <p:nvSpPr>
          <p:cNvPr id="7" name="6 Rectángulo"/>
          <p:cNvSpPr/>
          <p:nvPr/>
        </p:nvSpPr>
        <p:spPr>
          <a:xfrm>
            <a:off x="75262" y="5025950"/>
            <a:ext cx="9033242"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 Happens Underneath</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582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17024060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3846383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8800" spc="-1" dirty="0" smtClean="0">
                <a:solidFill>
                  <a:srgbClr val="92D050"/>
                </a:solidFill>
                <a:uFill>
                  <a:solidFill>
                    <a:srgbClr val="FFFFFF"/>
                  </a:solidFill>
                </a:uFill>
                <a:latin typeface="Arial"/>
              </a:rPr>
              <a:t>In Summary</a:t>
            </a:r>
          </a:p>
          <a:p>
            <a:pPr>
              <a:lnSpc>
                <a:spcPct val="100000"/>
              </a:lnSpc>
            </a:pPr>
            <a:endParaRPr dirty="0"/>
          </a:p>
        </p:txBody>
      </p:sp>
    </p:spTree>
    <p:extLst>
      <p:ext uri="{BB962C8B-B14F-4D97-AF65-F5344CB8AC3E}">
        <p14:creationId xmlns:p14="http://schemas.microsoft.com/office/powerpoint/2010/main" val="1179782474"/>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sp>
        <p:nvSpPr>
          <p:cNvPr id="4" name="3 CuadroTexto"/>
          <p:cNvSpPr txBox="1"/>
          <p:nvPr/>
        </p:nvSpPr>
        <p:spPr>
          <a:xfrm>
            <a:off x="611560" y="1916832"/>
            <a:ext cx="7848872" cy="369331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Current Set up (1 GPU, 64 GB, 32 CPUs) is OK for current necessities providing there is no concurrency.</a:t>
            </a:r>
          </a:p>
          <a:p>
            <a:pPr marL="285750" indent="-285750">
              <a:buFont typeface="Arial" panose="020B0604020202020204" pitchFamily="34" charset="0"/>
              <a:buChar char="•"/>
            </a:pPr>
            <a:r>
              <a:rPr lang="en-US" sz="2400" dirty="0" smtClean="0"/>
              <a:t>Movies can be transferred to remote locations in real time.</a:t>
            </a:r>
          </a:p>
          <a:p>
            <a:pPr marL="285750" indent="-285750">
              <a:buFont typeface="Arial" panose="020B0604020202020204" pitchFamily="34" charset="0"/>
              <a:buChar char="•"/>
            </a:pPr>
            <a:r>
              <a:rPr lang="en-US" sz="2400" dirty="0" smtClean="0"/>
              <a:t>Recommend a second GPUs and two independent disk, one for acquisition, other for storage.</a:t>
            </a:r>
          </a:p>
          <a:p>
            <a:pPr marL="285750" indent="-285750">
              <a:buFont typeface="Arial" panose="020B0604020202020204" pitchFamily="34" charset="0"/>
              <a:buChar char="•"/>
            </a:pPr>
            <a:r>
              <a:rPr lang="en-US" sz="2400" dirty="0" smtClean="0"/>
              <a:t>Reinforce backup in real time.</a:t>
            </a:r>
          </a:p>
          <a:p>
            <a:pPr marL="285750" indent="-285750">
              <a:buFont typeface="Arial" panose="020B0604020202020204" pitchFamily="34" charset="0"/>
              <a:buChar char="•"/>
            </a:pPr>
            <a:r>
              <a:rPr lang="en-US" sz="2400" dirty="0" smtClean="0"/>
              <a:t>Warnings and reports not very popular.</a:t>
            </a:r>
          </a:p>
          <a:p>
            <a:pPr marL="285750" indent="-285750">
              <a:buFont typeface="Arial" panose="020B0604020202020204" pitchFamily="34" charset="0"/>
              <a:buChar char="•"/>
            </a:pPr>
            <a:r>
              <a:rPr lang="en-US" sz="2400" dirty="0" smtClean="0"/>
              <a:t>Should we allow  direct access to </a:t>
            </a:r>
            <a:r>
              <a:rPr lang="en-US" sz="2400" dirty="0" err="1" smtClean="0"/>
              <a:t>ScipionBox</a:t>
            </a:r>
            <a:r>
              <a:rPr lang="en-US" sz="2400" dirty="0" smtClean="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3746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7170" name="Picture 2" descr="Image result for do i make myself cl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1340768"/>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157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Picture 2" descr="Image result for todo 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381" y="2348880"/>
            <a:ext cx="1966118" cy="196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6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8800" spc="-1" dirty="0" err="1" smtClean="0">
                <a:solidFill>
                  <a:srgbClr val="92D050"/>
                </a:solidFill>
                <a:uFill>
                  <a:solidFill>
                    <a:srgbClr val="FFFFFF"/>
                  </a:solidFill>
                </a:uFill>
                <a:latin typeface="Arial"/>
              </a:rPr>
              <a:t>Goal</a:t>
            </a:r>
            <a:endParaRPr lang="es-ES" sz="8800" spc="-1" dirty="0" smtClean="0">
              <a:solidFill>
                <a:srgbClr val="92D050"/>
              </a:solidFill>
              <a:uFill>
                <a:solidFill>
                  <a:srgbClr val="FFFFFF"/>
                </a:solidFill>
              </a:uFill>
              <a:latin typeface="Arial"/>
            </a:endParaRPr>
          </a:p>
          <a:p>
            <a:pPr algn="ctr">
              <a:lnSpc>
                <a:spcPct val="100000"/>
              </a:lnSpc>
            </a:pPr>
            <a:endParaRPr sz="8800" dirty="0"/>
          </a:p>
          <a:p>
            <a:pPr>
              <a:lnSpc>
                <a:spcPct val="100000"/>
              </a:lnSpc>
            </a:pPr>
            <a:endParaRPr dirty="0"/>
          </a:p>
        </p:txBody>
      </p:sp>
      <p:sp>
        <p:nvSpPr>
          <p:cNvPr id="2" name="1 CuadroTexto"/>
          <p:cNvSpPr txBox="1"/>
          <p:nvPr/>
        </p:nvSpPr>
        <p:spPr>
          <a:xfrm>
            <a:off x="323528" y="2852936"/>
            <a:ext cx="8908208" cy="1815882"/>
          </a:xfrm>
          <a:prstGeom prst="rect">
            <a:avLst/>
          </a:prstGeom>
          <a:noFill/>
        </p:spPr>
        <p:txBody>
          <a:bodyPr wrap="none" rtlCol="0">
            <a:spAutoFit/>
          </a:bodyPr>
          <a:lstStyle/>
          <a:p>
            <a:pPr marL="342900" indent="-342900">
              <a:buFont typeface="+mj-lt"/>
              <a:buAutoNum type="arabicPeriod"/>
            </a:pPr>
            <a:r>
              <a:rPr lang="en-US" sz="2800" dirty="0" smtClean="0">
                <a:solidFill>
                  <a:schemeClr val="accent3">
                    <a:lumMod val="75000"/>
                  </a:schemeClr>
                </a:solidFill>
              </a:rPr>
              <a:t>Detect </a:t>
            </a:r>
            <a:r>
              <a:rPr lang="en-US" sz="2800" dirty="0">
                <a:solidFill>
                  <a:schemeClr val="accent3">
                    <a:lumMod val="75000"/>
                  </a:schemeClr>
                </a:solidFill>
              </a:rPr>
              <a:t>problems at early </a:t>
            </a:r>
            <a:r>
              <a:rPr lang="en-US" sz="2800" dirty="0" smtClean="0">
                <a:solidFill>
                  <a:schemeClr val="accent3">
                    <a:lumMod val="75000"/>
                  </a:schemeClr>
                </a:solidFill>
              </a:rPr>
              <a:t>stages (microscope) </a:t>
            </a:r>
            <a:endParaRPr lang="en-US" sz="2800" dirty="0" smtClean="0">
              <a:solidFill>
                <a:schemeClr val="accent3">
                  <a:lumMod val="75000"/>
                </a:schemeClr>
              </a:solidFill>
            </a:endParaRPr>
          </a:p>
          <a:p>
            <a:pPr marL="342900" indent="-342900">
              <a:buFont typeface="+mj-lt"/>
              <a:buAutoNum type="arabicPeriod"/>
            </a:pPr>
            <a:r>
              <a:rPr lang="en-US" sz="2800" dirty="0" smtClean="0">
                <a:solidFill>
                  <a:schemeClr val="accent3">
                    <a:lumMod val="75000"/>
                  </a:schemeClr>
                </a:solidFill>
              </a:rPr>
              <a:t>Provide a </a:t>
            </a:r>
            <a:r>
              <a:rPr lang="en-US" sz="2800" dirty="0">
                <a:solidFill>
                  <a:schemeClr val="accent3">
                    <a:lumMod val="75000"/>
                  </a:schemeClr>
                </a:solidFill>
              </a:rPr>
              <a:t>first evaluation of </a:t>
            </a:r>
            <a:r>
              <a:rPr lang="en-US" sz="2800" dirty="0" smtClean="0">
                <a:solidFill>
                  <a:schemeClr val="accent3">
                    <a:lumMod val="75000"/>
                  </a:schemeClr>
                </a:solidFill>
              </a:rPr>
              <a:t>the data </a:t>
            </a:r>
            <a:r>
              <a:rPr lang="en-US" sz="2800" dirty="0" smtClean="0">
                <a:solidFill>
                  <a:schemeClr val="accent3">
                    <a:lumMod val="75000"/>
                  </a:schemeClr>
                </a:solidFill>
              </a:rPr>
              <a:t>quality (sample)</a:t>
            </a:r>
            <a:endParaRPr lang="en-US" sz="2800" dirty="0" smtClean="0">
              <a:solidFill>
                <a:schemeClr val="accent3">
                  <a:lumMod val="75000"/>
                </a:schemeClr>
              </a:solidFill>
            </a:endParaRPr>
          </a:p>
          <a:p>
            <a:pPr marL="342900" indent="-342900">
              <a:buFont typeface="+mj-lt"/>
              <a:buAutoNum type="arabicPeriod"/>
            </a:pPr>
            <a:r>
              <a:rPr lang="en-US" sz="2800" dirty="0">
                <a:solidFill>
                  <a:schemeClr val="accent3">
                    <a:lumMod val="75000"/>
                  </a:schemeClr>
                </a:solidFill>
              </a:rPr>
              <a:t>Save computing time</a:t>
            </a:r>
          </a:p>
          <a:p>
            <a:pPr marL="342900" indent="-342900">
              <a:buFont typeface="+mj-lt"/>
              <a:buAutoNum type="arabicPeriod"/>
            </a:pPr>
            <a:endParaRPr lang="en-US" sz="2800" dirty="0">
              <a:solidFill>
                <a:schemeClr val="accent3">
                  <a:lumMod val="75000"/>
                </a:schemeClr>
              </a:solidFill>
            </a:endParaRPr>
          </a:p>
        </p:txBody>
      </p:sp>
    </p:spTree>
    <p:extLst>
      <p:ext uri="{BB962C8B-B14F-4D97-AF65-F5344CB8AC3E}">
        <p14:creationId xmlns:p14="http://schemas.microsoft.com/office/powerpoint/2010/main" val="2734059235"/>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grpSp>
        <p:nvGrpSpPr>
          <p:cNvPr id="5" name="4 Grupo"/>
          <p:cNvGrpSpPr/>
          <p:nvPr/>
        </p:nvGrpSpPr>
        <p:grpSpPr>
          <a:xfrm>
            <a:off x="467544" y="548680"/>
            <a:ext cx="8208912" cy="2804984"/>
            <a:chOff x="395536" y="1052736"/>
            <a:chExt cx="8208912" cy="2804984"/>
          </a:xfrm>
        </p:grpSpPr>
        <p:pic>
          <p:nvPicPr>
            <p:cNvPr id="4098" name="Picture 2"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1853" t="54857" r="40865" b="3074"/>
            <a:stretch/>
          </p:blipFill>
          <p:spPr bwMode="auto">
            <a:xfrm>
              <a:off x="395536" y="1052736"/>
              <a:ext cx="7933038" cy="2804984"/>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7956376" y="1772816"/>
              <a:ext cx="648072" cy="682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0" name="Picture 4"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61146" t="55365" r="13544" b="3492"/>
          <a:stretch/>
        </p:blipFill>
        <p:spPr bwMode="auto">
          <a:xfrm>
            <a:off x="3083024" y="3573016"/>
            <a:ext cx="3505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6 Grupo"/>
          <p:cNvGrpSpPr/>
          <p:nvPr/>
        </p:nvGrpSpPr>
        <p:grpSpPr>
          <a:xfrm>
            <a:off x="6659066" y="3353664"/>
            <a:ext cx="2809478" cy="2362200"/>
            <a:chOff x="4570834" y="3353664"/>
            <a:chExt cx="2809478" cy="2362200"/>
          </a:xfrm>
        </p:grpSpPr>
        <p:pic>
          <p:nvPicPr>
            <p:cNvPr id="4102" name="Picture 6" descr="Image result for titan cryos automatically record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43225" t="2914" r="39443" b="61657"/>
            <a:stretch/>
          </p:blipFill>
          <p:spPr bwMode="auto">
            <a:xfrm>
              <a:off x="4570834" y="3353664"/>
              <a:ext cx="240030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p:nvPr/>
          </p:nvSpPr>
          <p:spPr>
            <a:xfrm>
              <a:off x="6228184" y="4944616"/>
              <a:ext cx="1152128" cy="7712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3648356"/>
            <a:ext cx="1772816" cy="1772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9 CuadroTexto"/>
          <p:cNvSpPr txBox="1"/>
          <p:nvPr/>
        </p:nvSpPr>
        <p:spPr>
          <a:xfrm>
            <a:off x="512573" y="5532062"/>
            <a:ext cx="1877437" cy="369332"/>
          </a:xfrm>
          <a:prstGeom prst="rect">
            <a:avLst/>
          </a:prstGeom>
          <a:noFill/>
        </p:spPr>
        <p:txBody>
          <a:bodyPr wrap="none" rtlCol="0">
            <a:spAutoFit/>
          </a:bodyPr>
          <a:lstStyle/>
          <a:p>
            <a:r>
              <a:rPr lang="es-ES" b="1" dirty="0" err="1"/>
              <a:t>p</a:t>
            </a:r>
            <a:r>
              <a:rPr lang="es-ES" b="1" dirty="0" err="1" smtClean="0"/>
              <a:t>article</a:t>
            </a:r>
            <a:r>
              <a:rPr lang="es-ES" b="1" dirty="0" smtClean="0"/>
              <a:t> </a:t>
            </a:r>
            <a:r>
              <a:rPr lang="es-ES" b="1" dirty="0" err="1" smtClean="0"/>
              <a:t>picking</a:t>
            </a:r>
            <a:endParaRPr lang="en-US" b="1" dirty="0"/>
          </a:p>
        </p:txBody>
      </p:sp>
      <p:cxnSp>
        <p:nvCxnSpPr>
          <p:cNvPr id="13" name="12 Conector recto de flecha"/>
          <p:cNvCxnSpPr/>
          <p:nvPr/>
        </p:nvCxnSpPr>
        <p:spPr>
          <a:xfrm>
            <a:off x="2390010" y="4534764"/>
            <a:ext cx="525806" cy="0"/>
          </a:xfrm>
          <a:prstGeom prst="straightConnector1">
            <a:avLst/>
          </a:prstGeom>
          <a:ln w="4762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307975" y="476672"/>
            <a:ext cx="8368481" cy="2876992"/>
          </a:xfrm>
          <a:prstGeom prst="roundRect">
            <a:avLst/>
          </a:prstGeom>
          <a:noFill/>
          <a:ln w="50800" cmpd="sng">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18 Rectángulo redondeado"/>
          <p:cNvSpPr/>
          <p:nvPr/>
        </p:nvSpPr>
        <p:spPr>
          <a:xfrm>
            <a:off x="179513" y="3504336"/>
            <a:ext cx="2376264" cy="2397058"/>
          </a:xfrm>
          <a:prstGeom prst="roundRect">
            <a:avLst/>
          </a:prstGeom>
          <a:noFill/>
          <a:ln w="508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19 Rectángulo redondeado"/>
          <p:cNvSpPr/>
          <p:nvPr/>
        </p:nvSpPr>
        <p:spPr>
          <a:xfrm>
            <a:off x="2987824" y="3429000"/>
            <a:ext cx="5904656" cy="2736304"/>
          </a:xfrm>
          <a:prstGeom prst="round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20 CuadroTexto"/>
          <p:cNvSpPr txBox="1"/>
          <p:nvPr/>
        </p:nvSpPr>
        <p:spPr>
          <a:xfrm>
            <a:off x="971600" y="2924944"/>
            <a:ext cx="1992853" cy="369332"/>
          </a:xfrm>
          <a:prstGeom prst="rect">
            <a:avLst/>
          </a:prstGeom>
          <a:solidFill>
            <a:schemeClr val="bg1"/>
          </a:solidFill>
        </p:spPr>
        <p:txBody>
          <a:bodyPr wrap="none" rtlCol="0">
            <a:spAutoFit/>
          </a:bodyPr>
          <a:lstStyle/>
          <a:p>
            <a:r>
              <a:rPr lang="es-ES" b="1" dirty="0" err="1"/>
              <a:t>m</a:t>
            </a:r>
            <a:r>
              <a:rPr lang="es-ES" b="1" dirty="0" err="1" smtClean="0"/>
              <a:t>ovie</a:t>
            </a:r>
            <a:r>
              <a:rPr lang="es-ES" b="1" dirty="0" smtClean="0"/>
              <a:t> </a:t>
            </a:r>
            <a:r>
              <a:rPr lang="es-ES" b="1" dirty="0" err="1" smtClean="0"/>
              <a:t>collection</a:t>
            </a:r>
            <a:endParaRPr lang="en-US" b="1" dirty="0"/>
          </a:p>
        </p:txBody>
      </p:sp>
      <p:pic>
        <p:nvPicPr>
          <p:cNvPr id="1028" name="Picture 4" descr="Image result for detector smok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230" y="2175810"/>
            <a:ext cx="2475586" cy="23939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228674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nterface module ap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0112" y="2702079"/>
            <a:ext cx="2952328" cy="1741874"/>
          </a:xfrm>
          <a:prstGeom prst="rect">
            <a:avLst/>
          </a:prstGeom>
          <a:noFill/>
          <a:extLst>
            <a:ext uri="{909E8E84-426E-40DD-AFC4-6F175D3DCCD1}">
              <a14:hiddenFill xmlns:a14="http://schemas.microsoft.com/office/drawing/2010/main">
                <a:solidFill>
                  <a:srgbClr val="FFFFFF"/>
                </a:solidFill>
              </a14:hiddenFill>
            </a:ext>
          </a:extLst>
        </p:spPr>
      </p:pic>
      <p:sp>
        <p:nvSpPr>
          <p:cNvPr id="25" name="CustomShape 1"/>
          <p:cNvSpPr/>
          <p:nvPr/>
        </p:nvSpPr>
        <p:spPr>
          <a:xfrm>
            <a:off x="395536" y="-99392"/>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3200" spc="-1" dirty="0" err="1" smtClean="0">
                <a:solidFill>
                  <a:srgbClr val="92D050"/>
                </a:solidFill>
                <a:uFill>
                  <a:solidFill>
                    <a:srgbClr val="FFFFFF"/>
                  </a:solidFill>
                </a:uFill>
                <a:latin typeface="Arial"/>
              </a:rPr>
              <a:t>Workflow</a:t>
            </a:r>
            <a:r>
              <a:rPr lang="es-ES" sz="3200" spc="-1" dirty="0" smtClean="0">
                <a:solidFill>
                  <a:srgbClr val="92D050"/>
                </a:solidFill>
                <a:uFill>
                  <a:solidFill>
                    <a:srgbClr val="FFFFFF"/>
                  </a:solidFill>
                </a:uFill>
                <a:latin typeface="Arial"/>
              </a:rPr>
              <a:t> – Monitor – </a:t>
            </a:r>
            <a:r>
              <a:rPr lang="es-ES" sz="3200" spc="-1" dirty="0" err="1" smtClean="0">
                <a:solidFill>
                  <a:srgbClr val="92D050"/>
                </a:solidFill>
                <a:uFill>
                  <a:solidFill>
                    <a:srgbClr val="FFFFFF"/>
                  </a:solidFill>
                </a:uFill>
                <a:latin typeface="Arial"/>
              </a:rPr>
              <a:t>Report</a:t>
            </a:r>
            <a:r>
              <a:rPr lang="es-ES" sz="3200" spc="-1" dirty="0" smtClean="0">
                <a:solidFill>
                  <a:srgbClr val="92D050"/>
                </a:solidFill>
                <a:uFill>
                  <a:solidFill>
                    <a:srgbClr val="FFFFFF"/>
                  </a:solidFill>
                </a:uFill>
                <a:latin typeface="Arial"/>
              </a:rPr>
              <a:t> - API </a:t>
            </a:r>
            <a:endParaRPr lang="es-ES" sz="3200" spc="-1" dirty="0" smtClean="0">
              <a:solidFill>
                <a:srgbClr val="92D050"/>
              </a:solidFill>
              <a:uFill>
                <a:solidFill>
                  <a:srgbClr val="FFFFFF"/>
                </a:solidFill>
              </a:uFill>
              <a:latin typeface="Arial"/>
            </a:endParaRPr>
          </a:p>
        </p:txBody>
      </p:sp>
    </p:spTree>
    <p:extLst>
      <p:ext uri="{BB962C8B-B14F-4D97-AF65-F5344CB8AC3E}">
        <p14:creationId xmlns:p14="http://schemas.microsoft.com/office/powerpoint/2010/main" val="74106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8800" spc="-1" dirty="0" err="1" smtClean="0">
                <a:solidFill>
                  <a:srgbClr val="92D050"/>
                </a:solidFill>
                <a:uFill>
                  <a:solidFill>
                    <a:srgbClr val="FFFFFF"/>
                  </a:solidFill>
                </a:uFill>
                <a:latin typeface="Arial"/>
              </a:rPr>
              <a:t>SetUp</a:t>
            </a:r>
            <a:endParaRPr lang="es-ES" sz="8800" spc="-1" dirty="0" smtClean="0">
              <a:solidFill>
                <a:srgbClr val="92D050"/>
              </a:solidFill>
              <a:uFill>
                <a:solidFill>
                  <a:srgbClr val="FFFFFF"/>
                </a:solidFill>
              </a:uFill>
              <a:latin typeface="Arial"/>
            </a:endParaRPr>
          </a:p>
          <a:p>
            <a:pPr algn="ctr">
              <a:lnSpc>
                <a:spcPct val="100000"/>
              </a:lnSpc>
            </a:pPr>
            <a:r>
              <a:rPr lang="es-ES" sz="8800" spc="-1" dirty="0" smtClean="0">
                <a:solidFill>
                  <a:srgbClr val="92D050"/>
                </a:solidFill>
                <a:uFill>
                  <a:solidFill>
                    <a:srgbClr val="FFFFFF"/>
                  </a:solidFill>
                </a:uFill>
                <a:latin typeface="Arial"/>
              </a:rPr>
              <a:t>At </a:t>
            </a:r>
          </a:p>
          <a:p>
            <a:pPr algn="ctr">
              <a:lnSpc>
                <a:spcPct val="100000"/>
              </a:lnSpc>
            </a:pPr>
            <a:r>
              <a:rPr lang="es-ES" sz="8800" spc="-1" dirty="0" smtClean="0">
                <a:solidFill>
                  <a:srgbClr val="92D050"/>
                </a:solidFill>
                <a:uFill>
                  <a:solidFill>
                    <a:srgbClr val="FFFFFF"/>
                  </a:solidFill>
                </a:uFill>
                <a:latin typeface="Arial"/>
              </a:rPr>
              <a:t>CNB</a:t>
            </a:r>
            <a:endParaRPr sz="8800" dirty="0"/>
          </a:p>
          <a:p>
            <a:pPr>
              <a:lnSpc>
                <a:spcPct val="100000"/>
              </a:lnSpc>
            </a:pPr>
            <a:endParaRPr dirty="0"/>
          </a:p>
        </p:txBody>
      </p:sp>
    </p:spTree>
    <p:extLst>
      <p:ext uri="{BB962C8B-B14F-4D97-AF65-F5344CB8AC3E}">
        <p14:creationId xmlns:p14="http://schemas.microsoft.com/office/powerpoint/2010/main" val="1319037581"/>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69 Grupo"/>
          <p:cNvGrpSpPr/>
          <p:nvPr/>
        </p:nvGrpSpPr>
        <p:grpSpPr>
          <a:xfrm>
            <a:off x="179512" y="667594"/>
            <a:ext cx="1782481" cy="3346762"/>
            <a:chOff x="179512" y="667594"/>
            <a:chExt cx="1782481" cy="3346762"/>
          </a:xfrm>
        </p:grpSpPr>
        <p:pic>
          <p:nvPicPr>
            <p:cNvPr id="4" name="Picture 4" descr="Image result for talos  electron microscope"/>
            <p:cNvPicPr>
              <a:picLocks noChangeAspect="1" noChangeArrowheads="1"/>
            </p:cNvPicPr>
            <p:nvPr/>
          </p:nvPicPr>
          <p:blipFill rotWithShape="1">
            <a:blip r:embed="rId3">
              <a:extLst>
                <a:ext uri="{28A0092B-C50C-407E-A947-70E740481C1C}">
                  <a14:useLocalDpi xmlns:a14="http://schemas.microsoft.com/office/drawing/2010/main" val="0"/>
                </a:ext>
              </a:extLst>
            </a:blip>
            <a:srcRect l="27048" t="4489" r="20198" b="9360"/>
            <a:stretch/>
          </p:blipFill>
          <p:spPr bwMode="auto">
            <a:xfrm>
              <a:off x="179512" y="667594"/>
              <a:ext cx="1782481" cy="2910953"/>
            </a:xfrm>
            <a:prstGeom prst="rect">
              <a:avLst/>
            </a:prstGeom>
            <a:noFill/>
            <a:extLst>
              <a:ext uri="{909E8E84-426E-40DD-AFC4-6F175D3DCCD1}">
                <a14:hiddenFill xmlns:a14="http://schemas.microsoft.com/office/drawing/2010/main">
                  <a:solidFill>
                    <a:srgbClr val="FFFFFF"/>
                  </a:solidFill>
                </a14:hiddenFill>
              </a:ext>
            </a:extLst>
          </p:spPr>
        </p:pic>
        <p:sp>
          <p:nvSpPr>
            <p:cNvPr id="68" name="67 CuadroTexto"/>
            <p:cNvSpPr txBox="1"/>
            <p:nvPr/>
          </p:nvSpPr>
          <p:spPr>
            <a:xfrm>
              <a:off x="388514" y="3645024"/>
              <a:ext cx="1364476" cy="369332"/>
            </a:xfrm>
            <a:prstGeom prst="rect">
              <a:avLst/>
            </a:prstGeom>
            <a:noFill/>
          </p:spPr>
          <p:txBody>
            <a:bodyPr wrap="none" rtlCol="0">
              <a:spAutoFit/>
            </a:bodyPr>
            <a:lstStyle/>
            <a:p>
              <a:r>
                <a:rPr lang="es-ES" dirty="0" err="1" smtClean="0"/>
                <a:t>Microscope</a:t>
              </a:r>
              <a:endParaRPr lang="en-US" dirty="0"/>
            </a:p>
          </p:txBody>
        </p:sp>
      </p:grpSp>
      <p:grpSp>
        <p:nvGrpSpPr>
          <p:cNvPr id="15" name="14 Grupo"/>
          <p:cNvGrpSpPr/>
          <p:nvPr/>
        </p:nvGrpSpPr>
        <p:grpSpPr>
          <a:xfrm>
            <a:off x="2987824" y="2940225"/>
            <a:ext cx="2586558" cy="1712911"/>
            <a:chOff x="2987824" y="2940225"/>
            <a:chExt cx="2586558" cy="1712911"/>
          </a:xfrm>
        </p:grpSpPr>
        <p:cxnSp>
          <p:nvCxnSpPr>
            <p:cNvPr id="51" name="50 Conector recto"/>
            <p:cNvCxnSpPr>
              <a:stCxn id="10" idx="3"/>
            </p:cNvCxnSpPr>
            <p:nvPr/>
          </p:nvCxnSpPr>
          <p:spPr>
            <a:xfrm>
              <a:off x="4600844" y="3907301"/>
              <a:ext cx="973538" cy="4168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0" name="79 Grupo"/>
            <p:cNvGrpSpPr/>
            <p:nvPr/>
          </p:nvGrpSpPr>
          <p:grpSpPr>
            <a:xfrm>
              <a:off x="2987824" y="2940225"/>
              <a:ext cx="1613020" cy="1712911"/>
              <a:chOff x="2987824" y="2940225"/>
              <a:chExt cx="1613020" cy="1712911"/>
            </a:xfrm>
          </p:grpSpPr>
          <p:pic>
            <p:nvPicPr>
              <p:cNvPr id="10" name="Picture 45" descr="ICON_Firewall_Q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3161465"/>
                <a:ext cx="1613020" cy="149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81 CuadroTexto"/>
              <p:cNvSpPr txBox="1"/>
              <p:nvPr/>
            </p:nvSpPr>
            <p:spPr>
              <a:xfrm>
                <a:off x="3041564" y="2940225"/>
                <a:ext cx="979755" cy="369332"/>
              </a:xfrm>
              <a:prstGeom prst="rect">
                <a:avLst/>
              </a:prstGeom>
              <a:noFill/>
            </p:spPr>
            <p:txBody>
              <a:bodyPr wrap="none" rtlCol="0">
                <a:spAutoFit/>
              </a:bodyPr>
              <a:lstStyle/>
              <a:p>
                <a:r>
                  <a:rPr lang="es-ES" dirty="0" smtClean="0"/>
                  <a:t>Firewall</a:t>
                </a:r>
                <a:endParaRPr lang="en-US" dirty="0"/>
              </a:p>
            </p:txBody>
          </p:sp>
        </p:grpSp>
      </p:grpSp>
      <p:grpSp>
        <p:nvGrpSpPr>
          <p:cNvPr id="18" name="17 Grupo"/>
          <p:cNvGrpSpPr/>
          <p:nvPr/>
        </p:nvGrpSpPr>
        <p:grpSpPr>
          <a:xfrm>
            <a:off x="3794334" y="4653136"/>
            <a:ext cx="4568179" cy="1493913"/>
            <a:chOff x="3794334" y="4653136"/>
            <a:chExt cx="4568179" cy="1493913"/>
          </a:xfrm>
        </p:grpSpPr>
        <p:grpSp>
          <p:nvGrpSpPr>
            <p:cNvPr id="17" name="16 Grupo"/>
            <p:cNvGrpSpPr/>
            <p:nvPr/>
          </p:nvGrpSpPr>
          <p:grpSpPr>
            <a:xfrm>
              <a:off x="3794334" y="4653136"/>
              <a:ext cx="2408298" cy="1493913"/>
              <a:chOff x="3794334" y="4653136"/>
              <a:chExt cx="2408298" cy="1493913"/>
            </a:xfrm>
          </p:grpSpPr>
          <p:pic>
            <p:nvPicPr>
              <p:cNvPr id="12" name="Picture 27" descr="ICON_Cloud_Q30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0844" y="5127874"/>
                <a:ext cx="1601788"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8" name="57 Conector recto"/>
              <p:cNvCxnSpPr>
                <a:stCxn id="10" idx="2"/>
                <a:endCxn id="12" idx="1"/>
              </p:cNvCxnSpPr>
              <p:nvPr/>
            </p:nvCxnSpPr>
            <p:spPr>
              <a:xfrm>
                <a:off x="3794334" y="4653136"/>
                <a:ext cx="806510" cy="98432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5" name="84 CuadroTexto"/>
            <p:cNvSpPr txBox="1"/>
            <p:nvPr/>
          </p:nvSpPr>
          <p:spPr>
            <a:xfrm>
              <a:off x="6369660" y="5589240"/>
              <a:ext cx="1992853" cy="369332"/>
            </a:xfrm>
            <a:prstGeom prst="rect">
              <a:avLst/>
            </a:prstGeom>
            <a:noFill/>
          </p:spPr>
          <p:txBody>
            <a:bodyPr wrap="none" rtlCol="0">
              <a:spAutoFit/>
            </a:bodyPr>
            <a:lstStyle/>
            <a:p>
              <a:r>
                <a:rPr lang="es-ES" dirty="0" smtClean="0"/>
                <a:t>Cloud </a:t>
              </a:r>
              <a:r>
                <a:rPr lang="en-US" dirty="0" smtClean="0"/>
                <a:t>Processing</a:t>
              </a:r>
              <a:endParaRPr lang="en-US" dirty="0"/>
            </a:p>
          </p:txBody>
        </p:sp>
      </p:grpSp>
      <p:grpSp>
        <p:nvGrpSpPr>
          <p:cNvPr id="2" name="1 Grupo"/>
          <p:cNvGrpSpPr/>
          <p:nvPr/>
        </p:nvGrpSpPr>
        <p:grpSpPr>
          <a:xfrm>
            <a:off x="2119562" y="903040"/>
            <a:ext cx="2785913" cy="1906625"/>
            <a:chOff x="2119562" y="903040"/>
            <a:chExt cx="2785913" cy="1906625"/>
          </a:xfrm>
        </p:grpSpPr>
        <p:grpSp>
          <p:nvGrpSpPr>
            <p:cNvPr id="71" name="70 Grupo"/>
            <p:cNvGrpSpPr/>
            <p:nvPr/>
          </p:nvGrpSpPr>
          <p:grpSpPr>
            <a:xfrm>
              <a:off x="3317350" y="903040"/>
              <a:ext cx="1588125" cy="1906625"/>
              <a:chOff x="3317350" y="903040"/>
              <a:chExt cx="1588125" cy="1906625"/>
            </a:xfrm>
          </p:grpSpPr>
          <p:pic>
            <p:nvPicPr>
              <p:cNvPr id="6" name="Picture 41" descr="ICON_ThinClient_Q3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350" y="1436477"/>
                <a:ext cx="11953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73 CuadroTexto"/>
              <p:cNvSpPr txBox="1"/>
              <p:nvPr/>
            </p:nvSpPr>
            <p:spPr>
              <a:xfrm>
                <a:off x="3489703" y="903040"/>
                <a:ext cx="1415772" cy="369332"/>
              </a:xfrm>
              <a:prstGeom prst="rect">
                <a:avLst/>
              </a:prstGeom>
              <a:noFill/>
            </p:spPr>
            <p:txBody>
              <a:bodyPr wrap="none" rtlCol="0">
                <a:spAutoFit/>
              </a:bodyPr>
              <a:lstStyle/>
              <a:p>
                <a:r>
                  <a:rPr lang="es-ES" dirty="0" smtClean="0"/>
                  <a:t>Control </a:t>
                </a:r>
                <a:r>
                  <a:rPr lang="es-ES" dirty="0" err="1" smtClean="0"/>
                  <a:t>Mic</a:t>
                </a:r>
                <a:r>
                  <a:rPr lang="es-ES" dirty="0" smtClean="0"/>
                  <a:t>.</a:t>
                </a:r>
                <a:endParaRPr lang="en-US" dirty="0"/>
              </a:p>
            </p:txBody>
          </p:sp>
        </p:grpSp>
        <p:pic>
          <p:nvPicPr>
            <p:cNvPr id="3080" name="Picture 8" descr="Image result for cable data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2119562" y="1623274"/>
              <a:ext cx="1133380" cy="1133380"/>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AutoShape 10" descr="Image result for linux samb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utoShape 12" descr="Image result for linux samb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13 Grupo"/>
          <p:cNvGrpSpPr/>
          <p:nvPr/>
        </p:nvGrpSpPr>
        <p:grpSpPr>
          <a:xfrm>
            <a:off x="5829161" y="2776253"/>
            <a:ext cx="3174222" cy="2223223"/>
            <a:chOff x="5829161" y="2776253"/>
            <a:chExt cx="3174222" cy="2223223"/>
          </a:xfrm>
        </p:grpSpPr>
        <p:grpSp>
          <p:nvGrpSpPr>
            <p:cNvPr id="13" name="12 Grupo"/>
            <p:cNvGrpSpPr/>
            <p:nvPr/>
          </p:nvGrpSpPr>
          <p:grpSpPr>
            <a:xfrm>
              <a:off x="5829161" y="2776253"/>
              <a:ext cx="3174222" cy="2223223"/>
              <a:chOff x="5829161" y="2776253"/>
              <a:chExt cx="3174222" cy="2223223"/>
            </a:xfrm>
          </p:grpSpPr>
          <p:pic>
            <p:nvPicPr>
              <p:cNvPr id="8" name="Picture 5" descr="ICON_NetworkSwitch_Q3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9161" y="3473529"/>
                <a:ext cx="1333500"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descr="ICON_Storage_1up_Q3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0392" y="3470353"/>
                <a:ext cx="781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39 Conector recto"/>
              <p:cNvCxnSpPr/>
              <p:nvPr/>
            </p:nvCxnSpPr>
            <p:spPr>
              <a:xfrm>
                <a:off x="7199374" y="3928143"/>
                <a:ext cx="829715" cy="1925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43 Conector recto"/>
              <p:cNvCxnSpPr>
                <a:stCxn id="5" idx="2"/>
                <a:endCxn id="8" idx="0"/>
              </p:cNvCxnSpPr>
              <p:nvPr/>
            </p:nvCxnSpPr>
            <p:spPr>
              <a:xfrm>
                <a:off x="6495911" y="2776253"/>
                <a:ext cx="0" cy="697276"/>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1" name="80 CuadroTexto"/>
              <p:cNvSpPr txBox="1"/>
              <p:nvPr/>
            </p:nvSpPr>
            <p:spPr>
              <a:xfrm>
                <a:off x="7497843" y="4630144"/>
                <a:ext cx="1505540" cy="369332"/>
              </a:xfrm>
              <a:prstGeom prst="rect">
                <a:avLst/>
              </a:prstGeom>
              <a:noFill/>
            </p:spPr>
            <p:txBody>
              <a:bodyPr wrap="none" rtlCol="0">
                <a:spAutoFit/>
              </a:bodyPr>
              <a:lstStyle/>
              <a:p>
                <a:r>
                  <a:rPr lang="es-ES" dirty="0" smtClean="0"/>
                  <a:t>LAN Storage</a:t>
                </a:r>
                <a:endParaRPr lang="en-US" dirty="0"/>
              </a:p>
            </p:txBody>
          </p:sp>
        </p:grpSp>
        <p:sp>
          <p:nvSpPr>
            <p:cNvPr id="38" name="37 CuadroTexto"/>
            <p:cNvSpPr txBox="1"/>
            <p:nvPr/>
          </p:nvSpPr>
          <p:spPr>
            <a:xfrm>
              <a:off x="6876980" y="3419708"/>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grpSp>
      <p:grpSp>
        <p:nvGrpSpPr>
          <p:cNvPr id="7" name="6 Grupo"/>
          <p:cNvGrpSpPr/>
          <p:nvPr/>
        </p:nvGrpSpPr>
        <p:grpSpPr>
          <a:xfrm>
            <a:off x="6876013" y="1043444"/>
            <a:ext cx="2208828" cy="2376264"/>
            <a:chOff x="6876013" y="1043444"/>
            <a:chExt cx="2208828" cy="2376264"/>
          </a:xfrm>
        </p:grpSpPr>
        <p:cxnSp>
          <p:nvCxnSpPr>
            <p:cNvPr id="37" name="36 Conector recto"/>
            <p:cNvCxnSpPr>
              <a:stCxn id="5" idx="3"/>
              <a:endCxn id="3074" idx="1"/>
            </p:cNvCxnSpPr>
            <p:nvPr/>
          </p:nvCxnSpPr>
          <p:spPr>
            <a:xfrm>
              <a:off x="7068602" y="2166523"/>
              <a:ext cx="56292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8" name="77 Grupo"/>
            <p:cNvGrpSpPr/>
            <p:nvPr/>
          </p:nvGrpSpPr>
          <p:grpSpPr>
            <a:xfrm>
              <a:off x="7476708" y="1043444"/>
              <a:ext cx="1608133" cy="1793463"/>
              <a:chOff x="7476708" y="1043444"/>
              <a:chExt cx="1608133" cy="1793463"/>
            </a:xfrm>
          </p:grpSpPr>
          <p:pic>
            <p:nvPicPr>
              <p:cNvPr id="3074" name="Picture 2" descr="Image result for usb disk"/>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31526" y="1496139"/>
                <a:ext cx="1340768" cy="1340768"/>
              </a:xfrm>
              <a:prstGeom prst="rect">
                <a:avLst/>
              </a:prstGeom>
              <a:noFill/>
              <a:extLst>
                <a:ext uri="{909E8E84-426E-40DD-AFC4-6F175D3DCCD1}">
                  <a14:hiddenFill xmlns:a14="http://schemas.microsoft.com/office/drawing/2010/main">
                    <a:solidFill>
                      <a:srgbClr val="FFFFFF"/>
                    </a:solidFill>
                  </a14:hiddenFill>
                </a:ext>
              </a:extLst>
            </p:spPr>
          </p:pic>
          <p:sp>
            <p:nvSpPr>
              <p:cNvPr id="79" name="78 CuadroTexto"/>
              <p:cNvSpPr txBox="1"/>
              <p:nvPr/>
            </p:nvSpPr>
            <p:spPr>
              <a:xfrm>
                <a:off x="7476708" y="1043444"/>
                <a:ext cx="1608133" cy="369332"/>
              </a:xfrm>
              <a:prstGeom prst="rect">
                <a:avLst/>
              </a:prstGeom>
              <a:noFill/>
            </p:spPr>
            <p:txBody>
              <a:bodyPr wrap="none" rtlCol="0">
                <a:spAutoFit/>
              </a:bodyPr>
              <a:lstStyle/>
              <a:p>
                <a:r>
                  <a:rPr lang="es-ES" dirty="0" smtClean="0"/>
                  <a:t>Local Storage</a:t>
                </a:r>
                <a:endParaRPr lang="en-US" dirty="0"/>
              </a:p>
            </p:txBody>
          </p:sp>
        </p:grpSp>
        <p:sp>
          <p:nvSpPr>
            <p:cNvPr id="36" name="35 CuadroTexto"/>
            <p:cNvSpPr txBox="1"/>
            <p:nvPr/>
          </p:nvSpPr>
          <p:spPr>
            <a:xfrm>
              <a:off x="6876013" y="2555612"/>
              <a:ext cx="864339" cy="369332"/>
            </a:xfrm>
            <a:prstGeom prst="rect">
              <a:avLst/>
            </a:prstGeom>
            <a:noFill/>
          </p:spPr>
          <p:txBody>
            <a:bodyPr wrap="none" rtlCol="0">
              <a:spAutoFit/>
            </a:bodyPr>
            <a:lstStyle/>
            <a:p>
              <a:r>
                <a:rPr lang="es-ES" dirty="0" smtClean="0"/>
                <a:t>USB-3</a:t>
              </a:r>
              <a:endParaRPr lang="en-US" dirty="0"/>
            </a:p>
          </p:txBody>
        </p:sp>
        <p:pic>
          <p:nvPicPr>
            <p:cNvPr id="2050" name="Picture 2" descr="Image result for rsyn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89214" y="3007392"/>
              <a:ext cx="598943" cy="4123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15 Grupo"/>
          <p:cNvGrpSpPr/>
          <p:nvPr/>
        </p:nvGrpSpPr>
        <p:grpSpPr>
          <a:xfrm>
            <a:off x="1000220" y="4509120"/>
            <a:ext cx="2794114" cy="1590007"/>
            <a:chOff x="1000220" y="4509120"/>
            <a:chExt cx="2794114" cy="1590007"/>
          </a:xfrm>
        </p:grpSpPr>
        <p:pic>
          <p:nvPicPr>
            <p:cNvPr id="11" name="Picture 13" descr="ICON_Storage_1up_Q308.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5675" y="5128773"/>
              <a:ext cx="7810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54 Conector recto"/>
            <p:cNvCxnSpPr>
              <a:stCxn id="10" idx="2"/>
            </p:cNvCxnSpPr>
            <p:nvPr/>
          </p:nvCxnSpPr>
          <p:spPr>
            <a:xfrm flipH="1">
              <a:off x="3275856" y="4653136"/>
              <a:ext cx="518478" cy="34634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4" name="83 CuadroTexto"/>
            <p:cNvSpPr txBox="1"/>
            <p:nvPr/>
          </p:nvSpPr>
          <p:spPr>
            <a:xfrm>
              <a:off x="1000220" y="5452796"/>
              <a:ext cx="1586716" cy="646331"/>
            </a:xfrm>
            <a:prstGeom prst="rect">
              <a:avLst/>
            </a:prstGeom>
            <a:noFill/>
          </p:spPr>
          <p:txBody>
            <a:bodyPr wrap="none" rtlCol="0">
              <a:spAutoFit/>
            </a:bodyPr>
            <a:lstStyle/>
            <a:p>
              <a:r>
                <a:rPr lang="es-ES" dirty="0" smtClean="0"/>
                <a:t>WAN Storage</a:t>
              </a:r>
            </a:p>
            <a:p>
              <a:r>
                <a:rPr lang="en-US" dirty="0" smtClean="0"/>
                <a:t>/ processing</a:t>
              </a:r>
              <a:endParaRPr lang="en-US" dirty="0"/>
            </a:p>
          </p:txBody>
        </p:sp>
        <p:sp>
          <p:nvSpPr>
            <p:cNvPr id="39" name="38 CuadroTexto"/>
            <p:cNvSpPr txBox="1"/>
            <p:nvPr/>
          </p:nvSpPr>
          <p:spPr>
            <a:xfrm>
              <a:off x="2123728" y="4509120"/>
              <a:ext cx="851515" cy="646331"/>
            </a:xfrm>
            <a:prstGeom prst="rect">
              <a:avLst/>
            </a:prstGeom>
            <a:noFill/>
          </p:spPr>
          <p:txBody>
            <a:bodyPr wrap="none" rtlCol="0">
              <a:spAutoFit/>
            </a:bodyPr>
            <a:lstStyle/>
            <a:p>
              <a:r>
                <a:rPr lang="es-ES" dirty="0" smtClean="0"/>
                <a:t>BBCP</a:t>
              </a:r>
            </a:p>
            <a:p>
              <a:r>
                <a:rPr lang="es-ES" dirty="0" smtClean="0"/>
                <a:t>(5031)</a:t>
              </a:r>
              <a:endParaRPr lang="en-US" dirty="0"/>
            </a:p>
          </p:txBody>
        </p:sp>
      </p:grpSp>
      <p:grpSp>
        <p:nvGrpSpPr>
          <p:cNvPr id="23" name="22 Grupo"/>
          <p:cNvGrpSpPr/>
          <p:nvPr/>
        </p:nvGrpSpPr>
        <p:grpSpPr>
          <a:xfrm>
            <a:off x="4644008" y="116632"/>
            <a:ext cx="4274957" cy="2909883"/>
            <a:chOff x="4644008" y="116632"/>
            <a:chExt cx="4274957" cy="2909883"/>
          </a:xfrm>
        </p:grpSpPr>
        <p:grpSp>
          <p:nvGrpSpPr>
            <p:cNvPr id="3" name="2 Grupo"/>
            <p:cNvGrpSpPr/>
            <p:nvPr/>
          </p:nvGrpSpPr>
          <p:grpSpPr>
            <a:xfrm>
              <a:off x="4644732" y="952674"/>
              <a:ext cx="2772708" cy="2073841"/>
              <a:chOff x="4644732" y="952674"/>
              <a:chExt cx="2772708" cy="2073841"/>
            </a:xfrm>
          </p:grpSpPr>
          <p:grpSp>
            <p:nvGrpSpPr>
              <p:cNvPr id="77" name="76 Grupo"/>
              <p:cNvGrpSpPr/>
              <p:nvPr/>
            </p:nvGrpSpPr>
            <p:grpSpPr>
              <a:xfrm>
                <a:off x="5574382" y="952674"/>
                <a:ext cx="1843058" cy="1823579"/>
                <a:chOff x="5574382" y="952674"/>
                <a:chExt cx="1843058" cy="1823579"/>
              </a:xfrm>
            </p:grpSpPr>
            <p:pic>
              <p:nvPicPr>
                <p:cNvPr id="5" name="Picture 42" descr="ICON_Desktop_Q3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23220" y="1556792"/>
                  <a:ext cx="1145382" cy="1219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 descr="Image result for scipion electr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74382" y="952674"/>
                  <a:ext cx="1843058" cy="483803"/>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72 CuadroTexto"/>
              <p:cNvSpPr txBox="1"/>
              <p:nvPr/>
            </p:nvSpPr>
            <p:spPr>
              <a:xfrm>
                <a:off x="4644732" y="1628800"/>
                <a:ext cx="1223412" cy="369332"/>
              </a:xfrm>
              <a:prstGeom prst="rect">
                <a:avLst/>
              </a:prstGeom>
              <a:noFill/>
            </p:spPr>
            <p:txBody>
              <a:bodyPr wrap="none" rtlCol="0">
                <a:spAutoFit/>
              </a:bodyPr>
              <a:lstStyle/>
              <a:p>
                <a:r>
                  <a:rPr lang="es-ES" dirty="0" smtClean="0"/>
                  <a:t>1 Gbit/</a:t>
                </a:r>
                <a:r>
                  <a:rPr lang="es-ES" dirty="0" err="1" smtClean="0"/>
                  <a:t>sec</a:t>
                </a:r>
                <a:endParaRPr lang="en-US" dirty="0"/>
              </a:p>
            </p:txBody>
          </p:sp>
          <p:pic>
            <p:nvPicPr>
              <p:cNvPr id="3078" name="Picture 6" descr="Image result for Ethernet crossover cabl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24721" y="1976371"/>
                <a:ext cx="1104440" cy="38030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linux samba"/>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63599" y="2420888"/>
                <a:ext cx="785678" cy="605627"/>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Image result for nvidia quadro 4000"/>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44008" y="116632"/>
              <a:ext cx="1501755" cy="94302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19 Grupo"/>
            <p:cNvGrpSpPr/>
            <p:nvPr/>
          </p:nvGrpSpPr>
          <p:grpSpPr>
            <a:xfrm>
              <a:off x="6012160" y="292586"/>
              <a:ext cx="1336214" cy="832158"/>
              <a:chOff x="6372200" y="292586"/>
              <a:chExt cx="1336214" cy="832158"/>
            </a:xfrm>
          </p:grpSpPr>
          <p:pic>
            <p:nvPicPr>
              <p:cNvPr id="4100" name="Picture 4" descr="Image result for CPUs"/>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76256" y="292586"/>
                <a:ext cx="832158" cy="832158"/>
              </a:xfrm>
              <a:prstGeom prst="rect">
                <a:avLst/>
              </a:prstGeom>
              <a:noFill/>
              <a:extLst>
                <a:ext uri="{909E8E84-426E-40DD-AFC4-6F175D3DCCD1}">
                  <a14:hiddenFill xmlns:a14="http://schemas.microsoft.com/office/drawing/2010/main">
                    <a:solidFill>
                      <a:srgbClr val="FFFFFF"/>
                    </a:solidFill>
                  </a14:hiddenFill>
                </a:ext>
              </a:extLst>
            </p:spPr>
          </p:pic>
          <p:sp>
            <p:nvSpPr>
              <p:cNvPr id="19" name="18 CuadroTexto"/>
              <p:cNvSpPr txBox="1"/>
              <p:nvPr/>
            </p:nvSpPr>
            <p:spPr>
              <a:xfrm>
                <a:off x="6372200" y="395372"/>
                <a:ext cx="620683" cy="369332"/>
              </a:xfrm>
              <a:prstGeom prst="rect">
                <a:avLst/>
              </a:prstGeom>
              <a:noFill/>
            </p:spPr>
            <p:txBody>
              <a:bodyPr wrap="none" rtlCol="0">
                <a:spAutoFit/>
              </a:bodyPr>
              <a:lstStyle/>
              <a:p>
                <a:r>
                  <a:rPr lang="en-US" dirty="0" smtClean="0"/>
                  <a:t>32 x</a:t>
                </a:r>
                <a:endParaRPr lang="en-US" dirty="0"/>
              </a:p>
            </p:txBody>
          </p:sp>
        </p:grpSp>
        <p:grpSp>
          <p:nvGrpSpPr>
            <p:cNvPr id="22" name="21 Grupo"/>
            <p:cNvGrpSpPr/>
            <p:nvPr/>
          </p:nvGrpSpPr>
          <p:grpSpPr>
            <a:xfrm>
              <a:off x="7452320" y="332656"/>
              <a:ext cx="1466645" cy="830110"/>
              <a:chOff x="7497843" y="366642"/>
              <a:chExt cx="1466645" cy="830110"/>
            </a:xfrm>
          </p:grpSpPr>
          <p:pic>
            <p:nvPicPr>
              <p:cNvPr id="4102" name="Picture 6" descr="Image result for memory compute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134378" y="366642"/>
                <a:ext cx="830110" cy="830110"/>
              </a:xfrm>
              <a:prstGeom prst="rect">
                <a:avLst/>
              </a:prstGeom>
              <a:noFill/>
              <a:extLst>
                <a:ext uri="{909E8E84-426E-40DD-AFC4-6F175D3DCCD1}">
                  <a14:hiddenFill xmlns:a14="http://schemas.microsoft.com/office/drawing/2010/main">
                    <a:solidFill>
                      <a:srgbClr val="FFFFFF"/>
                    </a:solidFill>
                  </a14:hiddenFill>
                </a:ext>
              </a:extLst>
            </p:spPr>
          </p:pic>
          <p:sp>
            <p:nvSpPr>
              <p:cNvPr id="21" name="20 CuadroTexto"/>
              <p:cNvSpPr txBox="1"/>
              <p:nvPr/>
            </p:nvSpPr>
            <p:spPr>
              <a:xfrm>
                <a:off x="7497843" y="476672"/>
                <a:ext cx="620683" cy="369332"/>
              </a:xfrm>
              <a:prstGeom prst="rect">
                <a:avLst/>
              </a:prstGeom>
              <a:noFill/>
            </p:spPr>
            <p:txBody>
              <a:bodyPr wrap="none" rtlCol="0">
                <a:spAutoFit/>
              </a:bodyPr>
              <a:lstStyle/>
              <a:p>
                <a:r>
                  <a:rPr lang="en-US" dirty="0" smtClean="0"/>
                  <a:t>64 x</a:t>
                </a:r>
                <a:endParaRPr lang="en-US" dirty="0"/>
              </a:p>
            </p:txBody>
          </p:sp>
        </p:grpSp>
      </p:grpSp>
    </p:spTree>
    <p:extLst>
      <p:ext uri="{BB962C8B-B14F-4D97-AF65-F5344CB8AC3E}">
        <p14:creationId xmlns:p14="http://schemas.microsoft.com/office/powerpoint/2010/main" val="244514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user point of 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2088"/>
            <a:ext cx="9149090" cy="6093296"/>
          </a:xfrm>
          <a:prstGeom prst="rect">
            <a:avLst/>
          </a:prstGeom>
          <a:noFill/>
          <a:extLst>
            <a:ext uri="{909E8E84-426E-40DD-AFC4-6F175D3DCCD1}">
              <a14:hiddenFill xmlns:a14="http://schemas.microsoft.com/office/drawing/2010/main">
                <a:solidFill>
                  <a:srgbClr val="FFFFFF"/>
                </a:solidFill>
              </a14:hiddenFill>
            </a:ext>
          </a:extLst>
        </p:spPr>
      </p:pic>
      <p:sp>
        <p:nvSpPr>
          <p:cNvPr id="432" name="CustomShape 1"/>
          <p:cNvSpPr/>
          <p:nvPr/>
        </p:nvSpPr>
        <p:spPr>
          <a:xfrm>
            <a:off x="611560" y="-171400"/>
            <a:ext cx="8136904"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User</a:t>
            </a:r>
            <a:r>
              <a:rPr lang="es-ES" sz="7200" spc="-1" dirty="0" smtClean="0">
                <a:solidFill>
                  <a:srgbClr val="92D050"/>
                </a:solidFill>
                <a:uFill>
                  <a:solidFill>
                    <a:srgbClr val="FFFFFF"/>
                  </a:solidFill>
                </a:uFill>
                <a:latin typeface="Arial"/>
              </a:rPr>
              <a:t> Point of View</a:t>
            </a:r>
          </a:p>
        </p:txBody>
      </p:sp>
    </p:spTree>
    <p:extLst>
      <p:ext uri="{BB962C8B-B14F-4D97-AF65-F5344CB8AC3E}">
        <p14:creationId xmlns:p14="http://schemas.microsoft.com/office/powerpoint/2010/main" val="98144532"/>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4" name="3 Imagen"/>
          <p:cNvPicPr>
            <a:picLocks noChangeAspect="1"/>
          </p:cNvPicPr>
          <p:nvPr/>
        </p:nvPicPr>
        <p:blipFill rotWithShape="1">
          <a:blip r:embed="rId2">
            <a:extLst>
              <a:ext uri="{28A0092B-C50C-407E-A947-70E740481C1C}">
                <a14:useLocalDpi xmlns:a14="http://schemas.microsoft.com/office/drawing/2010/main" val="0"/>
              </a:ext>
            </a:extLst>
          </a:blip>
          <a:srcRect l="5802" t="2857" r="7149" b="8095"/>
          <a:stretch/>
        </p:blipFill>
        <p:spPr>
          <a:xfrm>
            <a:off x="1356253" y="-27384"/>
            <a:ext cx="7032171" cy="6106886"/>
          </a:xfrm>
          <a:prstGeom prst="rect">
            <a:avLst/>
          </a:prstGeom>
        </p:spPr>
      </p:pic>
      <p:pic>
        <p:nvPicPr>
          <p:cNvPr id="2050" name="Picture 2" descr="Image result for usb d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2348881"/>
            <a:ext cx="2938162" cy="1368152"/>
          </a:xfrm>
          <a:prstGeom prst="rect">
            <a:avLst/>
          </a:prstGeom>
          <a:noFill/>
          <a:extLst>
            <a:ext uri="{909E8E84-426E-40DD-AFC4-6F175D3DCCD1}">
              <a14:hiddenFill xmlns:a14="http://schemas.microsoft.com/office/drawing/2010/main">
                <a:solidFill>
                  <a:srgbClr val="FFFFFF"/>
                </a:solidFill>
              </a14:hiddenFill>
            </a:ext>
          </a:extLst>
        </p:spPr>
      </p:pic>
      <p:sp>
        <p:nvSpPr>
          <p:cNvPr id="8" name="CustomShape 1"/>
          <p:cNvSpPr/>
          <p:nvPr/>
        </p:nvSpPr>
        <p:spPr>
          <a:xfrm>
            <a:off x="539552" y="-99392"/>
            <a:ext cx="3960440" cy="12241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ES" sz="7200" spc="-1" dirty="0" err="1" smtClean="0">
                <a:solidFill>
                  <a:srgbClr val="92D050"/>
                </a:solidFill>
                <a:uFill>
                  <a:solidFill>
                    <a:srgbClr val="FFFFFF"/>
                  </a:solidFill>
                </a:uFill>
                <a:latin typeface="Arial"/>
              </a:rPr>
              <a:t>Launch</a:t>
            </a:r>
            <a:endParaRPr lang="es-ES" sz="7200" spc="-1" dirty="0" smtClean="0">
              <a:solidFill>
                <a:srgbClr val="92D050"/>
              </a:solidFill>
              <a:uFill>
                <a:solidFill>
                  <a:srgbClr val="FFFFFF"/>
                </a:solidFill>
              </a:uFill>
              <a:latin typeface="Arial"/>
            </a:endParaRPr>
          </a:p>
        </p:txBody>
      </p:sp>
      <p:sp>
        <p:nvSpPr>
          <p:cNvPr id="5" name="4 Rectángulo redondeado"/>
          <p:cNvSpPr/>
          <p:nvPr/>
        </p:nvSpPr>
        <p:spPr>
          <a:xfrm>
            <a:off x="1907704" y="2924944"/>
            <a:ext cx="1872208" cy="4320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6 Grupo"/>
          <p:cNvGrpSpPr/>
          <p:nvPr/>
        </p:nvGrpSpPr>
        <p:grpSpPr>
          <a:xfrm>
            <a:off x="6084168" y="3861048"/>
            <a:ext cx="3008496" cy="1953508"/>
            <a:chOff x="6084168" y="3861048"/>
            <a:chExt cx="3008496" cy="1953508"/>
          </a:xfrm>
        </p:grpSpPr>
        <p:pic>
          <p:nvPicPr>
            <p:cNvPr id="2054" name="Picture 6" descr="Image result for rsyn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3861048"/>
              <a:ext cx="2628900" cy="1809751"/>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6186099" y="5445224"/>
              <a:ext cx="2906565" cy="369332"/>
            </a:xfrm>
            <a:prstGeom prst="rect">
              <a:avLst/>
            </a:prstGeom>
            <a:noFill/>
          </p:spPr>
          <p:txBody>
            <a:bodyPr wrap="none" rtlCol="0">
              <a:spAutoFit/>
            </a:bodyPr>
            <a:lstStyle/>
            <a:p>
              <a:r>
                <a:rPr lang="en-US" dirty="0" smtClean="0"/>
                <a:t>roberto@clark.cnb.csic.es:</a:t>
              </a:r>
              <a:endParaRPr lang="en-US" dirty="0"/>
            </a:p>
          </p:txBody>
        </p:sp>
      </p:grpSp>
      <p:sp>
        <p:nvSpPr>
          <p:cNvPr id="9" name="8 CuadroTexto"/>
          <p:cNvSpPr txBox="1"/>
          <p:nvPr/>
        </p:nvSpPr>
        <p:spPr>
          <a:xfrm>
            <a:off x="2530802" y="6093296"/>
            <a:ext cx="2185214" cy="369332"/>
          </a:xfrm>
          <a:prstGeom prst="rect">
            <a:avLst/>
          </a:prstGeom>
          <a:noFill/>
        </p:spPr>
        <p:txBody>
          <a:bodyPr wrap="none" rtlCol="0">
            <a:spAutoFit/>
          </a:bodyPr>
          <a:lstStyle/>
          <a:p>
            <a:r>
              <a:rPr lang="en-US" dirty="0" err="1"/>
              <a:t>s</a:t>
            </a:r>
            <a:r>
              <a:rPr lang="en-US" dirty="0" err="1" smtClean="0"/>
              <a:t>cipion-newsession</a:t>
            </a:r>
            <a:endParaRPr lang="en-US" dirty="0"/>
          </a:p>
        </p:txBody>
      </p:sp>
      <p:sp>
        <p:nvSpPr>
          <p:cNvPr id="12" name="11 CuadroTexto"/>
          <p:cNvSpPr txBox="1"/>
          <p:nvPr/>
        </p:nvSpPr>
        <p:spPr>
          <a:xfrm>
            <a:off x="2294885" y="6381328"/>
            <a:ext cx="5301451" cy="369332"/>
          </a:xfrm>
          <a:prstGeom prst="rect">
            <a:avLst/>
          </a:prstGeom>
          <a:noFill/>
        </p:spPr>
        <p:txBody>
          <a:bodyPr wrap="none" rtlCol="0">
            <a:spAutoFit/>
          </a:bodyPr>
          <a:lstStyle/>
          <a:p>
            <a:r>
              <a:rPr lang="en-US" dirty="0" smtClean="0"/>
              <a:t>http://scipion.cnb.csic.es/scipionbox/project_name</a:t>
            </a:r>
            <a:endParaRPr lang="en-US" dirty="0"/>
          </a:p>
        </p:txBody>
      </p:sp>
    </p:spTree>
    <p:extLst>
      <p:ext uri="{BB962C8B-B14F-4D97-AF65-F5344CB8AC3E}">
        <p14:creationId xmlns:p14="http://schemas.microsoft.com/office/powerpoint/2010/main" val="20837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42141</TotalTime>
  <Words>925</Words>
  <Application>Microsoft Office PowerPoint</Application>
  <PresentationFormat>Presentación en pantalla (4:3)</PresentationFormat>
  <Paragraphs>193</Paragraphs>
  <Slides>35</Slides>
  <Notes>24</Notes>
  <HiddenSlides>3</HiddenSlides>
  <MMClips>0</MMClips>
  <ScaleCrop>false</ScaleCrop>
  <HeadingPairs>
    <vt:vector size="4" baseType="variant">
      <vt:variant>
        <vt:lpstr>Tema</vt:lpstr>
      </vt:variant>
      <vt:variant>
        <vt:i4>4</vt:i4>
      </vt:variant>
      <vt:variant>
        <vt:lpstr>Títulos de diapositiva</vt:lpstr>
      </vt:variant>
      <vt:variant>
        <vt:i4>35</vt:i4>
      </vt:variant>
    </vt:vector>
  </HeadingPairs>
  <TitlesOfParts>
    <vt:vector size="39" baseType="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Scipion, toward software integration</dc:title>
  <dc:creator>blanca</dc:creator>
  <cp:lastModifiedBy>bioinfo</cp:lastModifiedBy>
  <cp:revision>466</cp:revision>
  <cp:lastPrinted>2014-03-07T14:48:26Z</cp:lastPrinted>
  <dcterms:created xsi:type="dcterms:W3CDTF">1601-01-01T00:00:00Z</dcterms:created>
  <dcterms:modified xsi:type="dcterms:W3CDTF">2017-07-14T16:42:00Z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1</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35</vt:i4>
  </property>
  <property fmtid="{D5CDD505-2E9C-101B-9397-08002B2CF9AE}" pid="8" name="PresentationFormat">
    <vt:lpwstr>Presentación en pantalla (4:3)</vt:lpwstr>
  </property>
  <property fmtid="{D5CDD505-2E9C-101B-9397-08002B2CF9AE}" pid="9" name="ScaleCrop">
    <vt:bool>false</vt:bool>
  </property>
  <property fmtid="{D5CDD505-2E9C-101B-9397-08002B2CF9AE}" pid="10" name="ShareDoc">
    <vt:bool>false</vt:bool>
  </property>
  <property fmtid="{D5CDD505-2E9C-101B-9397-08002B2CF9AE}" pid="11" name="Slides">
    <vt:i4>47</vt:i4>
  </property>
</Properties>
</file>